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5" r:id="rId5"/>
  </p:sldMasterIdLst>
  <p:notesMasterIdLst>
    <p:notesMasterId r:id="rId35"/>
  </p:notesMasterIdLst>
  <p:sldIdLst>
    <p:sldId id="258" r:id="rId6"/>
    <p:sldId id="273" r:id="rId7"/>
    <p:sldId id="955" r:id="rId8"/>
    <p:sldId id="285" r:id="rId9"/>
    <p:sldId id="274" r:id="rId10"/>
    <p:sldId id="278" r:id="rId11"/>
    <p:sldId id="279" r:id="rId12"/>
    <p:sldId id="261" r:id="rId13"/>
    <p:sldId id="260" r:id="rId14"/>
    <p:sldId id="272" r:id="rId15"/>
    <p:sldId id="280" r:id="rId16"/>
    <p:sldId id="263" r:id="rId17"/>
    <p:sldId id="271" r:id="rId18"/>
    <p:sldId id="270" r:id="rId19"/>
    <p:sldId id="944" r:id="rId20"/>
    <p:sldId id="945" r:id="rId21"/>
    <p:sldId id="282" r:id="rId22"/>
    <p:sldId id="946" r:id="rId23"/>
    <p:sldId id="953" r:id="rId24"/>
    <p:sldId id="288" r:id="rId25"/>
    <p:sldId id="957" r:id="rId26"/>
    <p:sldId id="958" r:id="rId27"/>
    <p:sldId id="275" r:id="rId28"/>
    <p:sldId id="276" r:id="rId29"/>
    <p:sldId id="264" r:id="rId30"/>
    <p:sldId id="266" r:id="rId31"/>
    <p:sldId id="265" r:id="rId32"/>
    <p:sldId id="277" r:id="rId33"/>
    <p:sldId id="956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12C2D-9FBC-4060-86AE-09E6B8DE2A7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ACB36-CEAB-4862-80C1-97D06630772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3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77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759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27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 an CR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41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 an CR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88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93DC716-8571-8444-BDE5-4BBE196BBBF9}"/>
              </a:ext>
            </a:extLst>
          </p:cNvPr>
          <p:cNvSpPr/>
          <p:nvPr userDrawn="1"/>
        </p:nvSpPr>
        <p:spPr>
          <a:xfrm>
            <a:off x="0" y="0"/>
            <a:ext cx="12192000" cy="5199646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0C898D5-E11B-8140-A42C-0B6CD7D9D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980747" y="5597809"/>
            <a:ext cx="676833" cy="67683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1D9C9A05-AFE7-3B44-B9E2-F9FB87FFC5F1}"/>
              </a:ext>
            </a:extLst>
          </p:cNvPr>
          <p:cNvSpPr/>
          <p:nvPr userDrawn="1"/>
        </p:nvSpPr>
        <p:spPr>
          <a:xfrm>
            <a:off x="0" y="5056909"/>
            <a:ext cx="12192000" cy="1801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6622E3-670D-B849-9FC2-250E9F564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82565" y="5716700"/>
            <a:ext cx="1922558" cy="60278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4082DC1-8C1A-0E40-B8BC-840E76C7C7FF}"/>
              </a:ext>
            </a:extLst>
          </p:cNvPr>
          <p:cNvSpPr/>
          <p:nvPr userDrawn="1"/>
        </p:nvSpPr>
        <p:spPr>
          <a:xfrm>
            <a:off x="10787743" y="5203371"/>
            <a:ext cx="1404257" cy="165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7582203-EF05-4346-8C64-0A10E990D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733366" y="5539443"/>
            <a:ext cx="1310191" cy="978759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19664EF-EB10-4647-864B-470BC56220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4682" y="5636361"/>
            <a:ext cx="3584325" cy="77585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5388D2-DAA6-FE4B-A913-EE2F04D1E9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98493" y="1098019"/>
            <a:ext cx="3376701" cy="2822183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8A57978-821D-46F1-9CE5-01AF9586AD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4608694" y="5824183"/>
            <a:ext cx="18097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41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orient="horz" pos="3475" userDrawn="1">
          <p15:clr>
            <a:srgbClr val="FBAE40"/>
          </p15:clr>
        </p15:guide>
        <p15:guide id="3" pos="5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53D54-A631-6E47-8407-8D6241D8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A3B2B0-4B85-E944-8BD0-6B2E69CB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96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784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7FFA-6365-AE4E-B65E-E4072BCF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17A569-E64F-9149-B650-09445E8D9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E037B-EF3F-1F4E-8C61-927191B1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7FFE56-8603-7344-91F7-1F319DA0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22D9F5-2480-A94E-AAA1-EC39994D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120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6B7D3-90FD-8841-B15D-9F29384B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4108C-7D4C-8549-9FB8-3197094F7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119292-F6B9-014A-9127-5EB0C5C21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FD5995-0E72-2D47-90C4-7EBDC624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85362F-DF53-8D46-92B2-4B580427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A8EACE-B75C-354F-AE38-7C2132B1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913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72F64-6D34-F14D-822D-97EEA2C3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4DA5C5-84F3-C542-A10F-F31B1BF0A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A83A7A-EC1F-C549-A786-0DEDB91A3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8CD9C0-6B10-194F-927F-BF7F64537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486114-D9D5-5F47-BA49-5D221358F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0F2438-0134-9F47-8301-67BEE507A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6D1B2E-3576-BA49-B96C-F5C8A8EF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0A7F54-CD6F-AE4C-AF78-CAA25BA9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83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B6F20-1C46-1043-82F9-EDD9A197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6B20F6-A9E4-0C4A-8DA0-074487C9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334A0A-6BFE-8E45-9D76-EB8B5ECF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3773ED-D42A-E94D-8744-B979352C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069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6FDDD7-F4AF-F24E-A823-3CD00059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4CD4F0-6D8B-F741-B58F-C87B42EE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9692F1-BC17-2446-97C5-CD8A15C8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302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FB371-97C5-1C4A-823F-6021C1BE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3AF4A-1DB0-1F46-8F84-44355347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C08E38-D932-4A43-9E84-7C36CF900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2797C0-4114-E048-A1E1-467D32DA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FD3C0C-0AF6-7D4F-A7A0-0384C903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0D5853-BB50-E649-82D9-BD15C417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08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2D5E4-BBE5-CB44-9A61-C60397F0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38B5C1-C2F4-BC4C-9535-FACF18F2B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9C2A78-81FE-104F-AB74-0F8E5706B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5F2209-EB3C-8B4E-8AC4-8685710C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708B49-53A0-7E4C-B2DF-3037F781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BF8170-2F4C-1F4A-8CA0-9B31FDA4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590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AED29-23C0-9E45-89D4-DAE4DF82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AFA893-E179-3649-9BE8-E30F9393C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64969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E93B26-0185-7942-92FB-DBDED450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6326CA-B736-6447-88D0-BBB539C8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F3DCB-27FE-DD4B-89D4-C0585810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823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6575AF6-83CE-E045-93AC-AE9888978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6ABE5E-F130-E64E-8F6F-EEEE42620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62D9E1-3092-AF41-B384-639F202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rPr lang="de-DE"/>
              <a:pPr/>
              <a:t>15.12.2021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01A115-BD99-C945-9107-8A7C473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61FEA0-07CD-5748-B89A-CD6FAEA0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rPr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2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pPr/>
              <a:t>15.12.2021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>
            <a:extLst>
              <a:ext uri="{FF2B5EF4-FFF2-40B4-BE49-F238E27FC236}">
                <a16:creationId xmlns:a16="http://schemas.microsoft.com/office/drawing/2014/main" id="{3ABFA077-B452-984C-8C92-A3C844F848AA}"/>
              </a:ext>
            </a:extLst>
          </p:cNvPr>
          <p:cNvSpPr/>
          <p:nvPr userDrawn="1"/>
        </p:nvSpPr>
        <p:spPr>
          <a:xfrm>
            <a:off x="0" y="160396"/>
            <a:ext cx="2349190" cy="185854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439D00DC-BDB5-854C-868D-EFD36660920A}"/>
              </a:ext>
            </a:extLst>
          </p:cNvPr>
          <p:cNvSpPr/>
          <p:nvPr userDrawn="1"/>
        </p:nvSpPr>
        <p:spPr>
          <a:xfrm rot="16200000">
            <a:off x="10896614" y="264349"/>
            <a:ext cx="1559735" cy="1031037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8C7C61-A0DF-FF4E-A619-455938A503B2}"/>
              </a:ext>
            </a:extLst>
          </p:cNvPr>
          <p:cNvSpPr/>
          <p:nvPr userDrawn="1"/>
        </p:nvSpPr>
        <p:spPr>
          <a:xfrm>
            <a:off x="10632265" y="0"/>
            <a:ext cx="1559735" cy="1031037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4C77684-427E-F841-8187-6826845E6B99}"/>
              </a:ext>
            </a:extLst>
          </p:cNvPr>
          <p:cNvSpPr/>
          <p:nvPr userDrawn="1"/>
        </p:nvSpPr>
        <p:spPr>
          <a:xfrm>
            <a:off x="10860000" y="0"/>
            <a:ext cx="1332000" cy="1332000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6CBDB30E-78FD-A346-A7DC-AFCD24BD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490"/>
            <a:ext cx="9243349" cy="114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F3079FD-95D2-CE43-A7FA-F93DB9478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3982" cy="4046404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839FA2A-2583-D44E-A24D-6A81072E36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273605" y="6100565"/>
            <a:ext cx="1607493" cy="504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52C1E2-41BD-5A47-827B-70DFF4CC3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457241" y="6063826"/>
            <a:ext cx="504000" cy="504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60562B-77D1-314E-A796-EEEE37E1482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1051365" y="253435"/>
            <a:ext cx="929680" cy="777009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1795CB62-1C1C-4340-8F3E-68C776B52FBC}"/>
              </a:ext>
            </a:extLst>
          </p:cNvPr>
          <p:cNvSpPr/>
          <p:nvPr userDrawn="1"/>
        </p:nvSpPr>
        <p:spPr>
          <a:xfrm>
            <a:off x="0" y="6567826"/>
            <a:ext cx="7436244" cy="268658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474E408B-FA51-484E-9318-B820B2034E48}"/>
              </a:ext>
            </a:extLst>
          </p:cNvPr>
          <p:cNvSpPr/>
          <p:nvPr userDrawn="1"/>
        </p:nvSpPr>
        <p:spPr>
          <a:xfrm>
            <a:off x="0" y="6712411"/>
            <a:ext cx="7747146" cy="141891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CD6A4E5-12B4-8643-B613-0F8060B0B541}"/>
              </a:ext>
            </a:extLst>
          </p:cNvPr>
          <p:cNvSpPr/>
          <p:nvPr userDrawn="1"/>
        </p:nvSpPr>
        <p:spPr>
          <a:xfrm>
            <a:off x="0" y="0"/>
            <a:ext cx="2661424" cy="185854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DC2BD9-407A-419F-8544-467034E32FA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334208" y="6137919"/>
            <a:ext cx="181066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buntu" panose="020B0504030602030204" pitchFamily="34" charset="0"/>
          <a:ea typeface="Source Sans Pro" panose="020B0503030403020204" pitchFamily="34" charset="0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5.png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A20443-8E35-4FA9-9CA6-A88A55C45D7D}"/>
              </a:ext>
            </a:extLst>
          </p:cNvPr>
          <p:cNvSpPr txBox="1"/>
          <p:nvPr/>
        </p:nvSpPr>
        <p:spPr>
          <a:xfrm>
            <a:off x="5375572" y="929898"/>
            <a:ext cx="6075693" cy="19740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sz="6000" b="1" dirty="0">
                <a:solidFill>
                  <a:schemeClr val="bg1"/>
                </a:solidFill>
                <a:latin typeface="Ubuntu"/>
                <a:ea typeface="Source Sans Pro"/>
              </a:rPr>
              <a:t>DG- Lipide</a:t>
            </a:r>
            <a:endParaRPr lang="de-DE" sz="6000" b="1" dirty="0">
              <a:solidFill>
                <a:schemeClr val="bg1"/>
              </a:solidFill>
              <a:latin typeface="Ubuntu" panose="020B050403060203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chemeClr val="bg1"/>
                </a:solidFill>
                <a:latin typeface="Ubuntu"/>
                <a:ea typeface="Source Sans Pro SemiBold"/>
              </a:rPr>
              <a:t>15.12.21 · </a:t>
            </a:r>
            <a:r>
              <a:rPr lang="de-DE" sz="2400" dirty="0">
                <a:solidFill>
                  <a:schemeClr val="bg1"/>
                </a:solidFill>
                <a:latin typeface="Ubuntu"/>
                <a:ea typeface="Source Serif Pro Light"/>
              </a:rPr>
              <a:t>digital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5983" y="3116424"/>
            <a:ext cx="1519758" cy="93306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960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4D2A1B-FE8F-4E1B-9C3F-672B23F707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22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F63D2-724A-4923-9B33-4AA8EAC3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Dialoggruppen Umsetzungsphase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87A4B7E-365C-4632-BE74-BB0EC7D2DD47}"/>
              </a:ext>
            </a:extLst>
          </p:cNvPr>
          <p:cNvGrpSpPr/>
          <p:nvPr/>
        </p:nvGrpSpPr>
        <p:grpSpPr>
          <a:xfrm>
            <a:off x="468727" y="3394090"/>
            <a:ext cx="9608701" cy="679167"/>
            <a:chOff x="468727" y="5019494"/>
            <a:chExt cx="9608701" cy="679167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3035ADE-E8CF-4433-8167-5DE75E5BFD9C}"/>
                </a:ext>
              </a:extLst>
            </p:cNvPr>
            <p:cNvSpPr txBox="1"/>
            <p:nvPr/>
          </p:nvSpPr>
          <p:spPr>
            <a:xfrm>
              <a:off x="1248655" y="5260123"/>
              <a:ext cx="8828773" cy="3886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de-DE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DG-Leiter sind fachlicher Ansprechpartner für Interessenten</a:t>
              </a:r>
            </a:p>
          </p:txBody>
        </p:sp>
        <p:pic>
          <p:nvPicPr>
            <p:cNvPr id="15" name="Grafik 14" descr="Gruppenbrainstorming mit einfarbiger Füllung">
              <a:extLst>
                <a:ext uri="{FF2B5EF4-FFF2-40B4-BE49-F238E27FC236}">
                  <a16:creationId xmlns:a16="http://schemas.microsoft.com/office/drawing/2014/main" id="{A6F28226-E3DC-4322-9957-FA2C07EC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8727" y="5019494"/>
              <a:ext cx="679167" cy="679167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A650B97-B7DE-4F0B-919B-5B5C5BFCEF20}"/>
              </a:ext>
            </a:extLst>
          </p:cNvPr>
          <p:cNvGrpSpPr/>
          <p:nvPr/>
        </p:nvGrpSpPr>
        <p:grpSpPr>
          <a:xfrm>
            <a:off x="468727" y="4160014"/>
            <a:ext cx="9608704" cy="1592272"/>
            <a:chOff x="468727" y="2258313"/>
            <a:chExt cx="9608704" cy="159227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B9094A2-C167-4138-89D9-960108AEE079}"/>
                </a:ext>
              </a:extLst>
            </p:cNvPr>
            <p:cNvSpPr txBox="1"/>
            <p:nvPr/>
          </p:nvSpPr>
          <p:spPr>
            <a:xfrm>
              <a:off x="1248658" y="2334529"/>
              <a:ext cx="8828773" cy="151605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anchor="t">
              <a:spAutoFit/>
            </a:bodyPr>
            <a:lstStyle/>
            <a:p>
              <a:pPr lvl="0">
                <a:lnSpc>
                  <a:spcPct val="107000"/>
                </a:lnSpc>
              </a:pPr>
              <a:r>
                <a:rPr lang="de-DE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Inhaltliche und wissenschaftliche Leitung (Themen, Fokus, Screening und Impulse, </a:t>
              </a:r>
              <a:r>
                <a:rPr lang="de-DE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interessante Partner)</a:t>
              </a:r>
            </a:p>
            <a:p>
              <a:r>
                <a:rPr lang="de-DE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Übergreifende Kommunikation DG-Leiter nach DG-Treffen mit wichtigsten Punkten, Partnersuche etc.</a:t>
              </a:r>
            </a:p>
            <a:p>
              <a:r>
                <a:rPr lang="de-DE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Graphic</a:t>
              </a:r>
              <a:r>
                <a:rPr lang="de-DE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recording</a:t>
              </a:r>
              <a:r>
                <a:rPr lang="de-DE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Gezielt für Pitches in DG, nutzbar auch für Skizze</a:t>
              </a:r>
            </a:p>
          </p:txBody>
        </p:sp>
        <p:pic>
          <p:nvPicPr>
            <p:cNvPr id="19" name="Grafik 18" descr="Gehirn im Kopf mit einfarbiger Füllung">
              <a:extLst>
                <a:ext uri="{FF2B5EF4-FFF2-40B4-BE49-F238E27FC236}">
                  <a16:creationId xmlns:a16="http://schemas.microsoft.com/office/drawing/2014/main" id="{1EA56225-3F45-4C1B-9077-D986C97E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8727" y="2258313"/>
              <a:ext cx="796886" cy="796886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D6203D7-4191-4FF2-AEDF-1AF035131766}"/>
              </a:ext>
            </a:extLst>
          </p:cNvPr>
          <p:cNvGrpSpPr/>
          <p:nvPr/>
        </p:nvGrpSpPr>
        <p:grpSpPr>
          <a:xfrm>
            <a:off x="468727" y="2692783"/>
            <a:ext cx="9608702" cy="715618"/>
            <a:chOff x="468727" y="4235891"/>
            <a:chExt cx="9608702" cy="71561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14699FA-B413-4AA3-93CB-DFDED5E131D7}"/>
                </a:ext>
              </a:extLst>
            </p:cNvPr>
            <p:cNvSpPr txBox="1"/>
            <p:nvPr/>
          </p:nvSpPr>
          <p:spPr>
            <a:xfrm>
              <a:off x="1248656" y="4266450"/>
              <a:ext cx="8828773" cy="685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</a:pPr>
              <a:r>
                <a:rPr lang="de-DE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Abstimmung der Inhalte und geplanter Projekte mit dem </a:t>
              </a:r>
              <a:r>
                <a:rPr lang="de-DE" sz="180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BioZ</a:t>
              </a:r>
              <a:r>
                <a:rPr lang="de-DE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-IM durch die DGs (Vorschlagliste für den Beirat)</a:t>
              </a:r>
            </a:p>
          </p:txBody>
        </p:sp>
        <p:pic>
          <p:nvPicPr>
            <p:cNvPr id="21" name="Grafik 20" descr="Volltreffer mit einfarbiger Füllung">
              <a:extLst>
                <a:ext uri="{FF2B5EF4-FFF2-40B4-BE49-F238E27FC236}">
                  <a16:creationId xmlns:a16="http://schemas.microsoft.com/office/drawing/2014/main" id="{79156DDC-F561-4FAD-AE22-533DD44B4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8727" y="4235891"/>
              <a:ext cx="645694" cy="645694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385962A-F217-444A-A2DF-1862E9149CDA}"/>
              </a:ext>
            </a:extLst>
          </p:cNvPr>
          <p:cNvGrpSpPr/>
          <p:nvPr/>
        </p:nvGrpSpPr>
        <p:grpSpPr>
          <a:xfrm>
            <a:off x="468727" y="1632441"/>
            <a:ext cx="9608703" cy="839448"/>
            <a:chOff x="468727" y="3175549"/>
            <a:chExt cx="9608703" cy="839448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B9AD7E-E6EA-4313-B51E-74188D144DE9}"/>
                </a:ext>
              </a:extLst>
            </p:cNvPr>
            <p:cNvSpPr txBox="1"/>
            <p:nvPr/>
          </p:nvSpPr>
          <p:spPr>
            <a:xfrm>
              <a:off x="1248657" y="3175549"/>
              <a:ext cx="8828773" cy="37555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de-DE" sz="1800">
                  <a:effectLst/>
                  <a:latin typeface="Calibri"/>
                  <a:ea typeface="Calibri" panose="020F0502020204030204" pitchFamily="34" charset="0"/>
                  <a:cs typeface="Times New Roman"/>
                </a:rPr>
                <a:t>3 -4 Dialoggruppen Treffen pro Jahr, bilaterale Vorbereitungstreffen nach Vereinbarung</a:t>
              </a:r>
              <a:endParaRPr lang="de-DE" sz="1800">
                <a:effectLst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C17749C-FB3B-41BF-95E6-BD6F88BF7024}"/>
                </a:ext>
              </a:extLst>
            </p:cNvPr>
            <p:cNvSpPr txBox="1"/>
            <p:nvPr/>
          </p:nvSpPr>
          <p:spPr>
            <a:xfrm>
              <a:off x="1248656" y="3639445"/>
              <a:ext cx="8828773" cy="37555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</a:pPr>
              <a:r>
                <a:rPr lang="de-DE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Zusammenfassende Darstellung auf den Bündnistreffen, 4 Treffen pro Jahr</a:t>
              </a:r>
            </a:p>
          </p:txBody>
        </p:sp>
        <p:pic>
          <p:nvPicPr>
            <p:cNvPr id="25" name="Grafik 24" descr="Klassenzimmer mit einfarbiger Füllung">
              <a:extLst>
                <a:ext uri="{FF2B5EF4-FFF2-40B4-BE49-F238E27FC236}">
                  <a16:creationId xmlns:a16="http://schemas.microsoft.com/office/drawing/2014/main" id="{9A9BD0C2-67D3-40DD-8A93-3BAD342B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8727" y="3282904"/>
              <a:ext cx="645694" cy="645694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D91E643C-26C5-4237-A06D-EFDCAF720B8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7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99B38-94AE-4C94-B701-A11275A3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err="1"/>
              <a:t>Challenges</a:t>
            </a:r>
            <a:r>
              <a:rPr lang="de-DE" sz="2800"/>
              <a:t> als Impulse in den DG Gruppen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5389"/>
            <a:ext cx="9649691" cy="3686549"/>
          </a:xfrm>
        </p:spPr>
        <p:txBody>
          <a:bodyPr>
            <a:normAutofit/>
          </a:bodyPr>
          <a:lstStyle/>
          <a:p>
            <a:r>
              <a:rPr lang="de-DE" sz="1800"/>
              <a:t>Niedrigschwellige Challenges durch BioZ Bündnispartner als Impulse in die Dialoggruppen einbringen: </a:t>
            </a:r>
          </a:p>
          <a:p>
            <a:r>
              <a:rPr lang="de-DE" sz="1800"/>
              <a:t>Beispiele:</a:t>
            </a:r>
          </a:p>
          <a:p>
            <a:pPr lvl="1"/>
            <a:r>
              <a:rPr lang="de-DE" sz="1400"/>
              <a:t>X Tonnen Gemüseschalen und Abwässer? (</a:t>
            </a:r>
            <a:r>
              <a:rPr lang="de-DE" sz="1400" err="1"/>
              <a:t>Köhra</a:t>
            </a:r>
            <a:r>
              <a:rPr lang="de-DE" sz="1400"/>
              <a:t>)</a:t>
            </a:r>
          </a:p>
          <a:p>
            <a:pPr lvl="1"/>
            <a:r>
              <a:rPr lang="de-DE" sz="1400"/>
              <a:t>X Tonnen Schlempe? (</a:t>
            </a:r>
            <a:r>
              <a:rPr lang="de-DE" sz="1400" err="1"/>
              <a:t>Interstarch</a:t>
            </a:r>
            <a:r>
              <a:rPr lang="de-DE" sz="1400"/>
              <a:t>)</a:t>
            </a:r>
          </a:p>
          <a:p>
            <a:pPr lvl="1"/>
            <a:r>
              <a:rPr lang="de-DE" sz="1400"/>
              <a:t>Pflanzenölbasierte Druckfarben (</a:t>
            </a:r>
            <a:r>
              <a:rPr lang="de-DE" sz="1400" err="1"/>
              <a:t>Schuite</a:t>
            </a:r>
            <a:r>
              <a:rPr lang="de-DE" sz="1400"/>
              <a:t> &amp; </a:t>
            </a:r>
            <a:r>
              <a:rPr lang="de-DE" sz="1400" err="1"/>
              <a:t>Schuite</a:t>
            </a:r>
            <a:r>
              <a:rPr lang="de-DE" sz="1400"/>
              <a:t>)</a:t>
            </a:r>
          </a:p>
          <a:p>
            <a:pPr lvl="1"/>
            <a:r>
              <a:rPr lang="de-DE" sz="1400"/>
              <a:t>Nachhaltige Verpackung für Backlinge, Verwertung von Brotretouren </a:t>
            </a:r>
          </a:p>
          <a:p>
            <a:pPr lvl="1"/>
            <a:r>
              <a:rPr lang="de-DE" sz="1400"/>
              <a:t>…</a:t>
            </a:r>
          </a:p>
        </p:txBody>
      </p:sp>
      <p:pic>
        <p:nvPicPr>
          <p:cNvPr id="5" name="Grafik 4" descr="Rakete mit einfarbiger Füllung">
            <a:extLst>
              <a:ext uri="{FF2B5EF4-FFF2-40B4-BE49-F238E27FC236}">
                <a16:creationId xmlns:a16="http://schemas.microsoft.com/office/drawing/2014/main" id="{6C7E22BB-C93D-498E-860E-42B9E8AF6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8524" y="2131089"/>
            <a:ext cx="3219938" cy="3219938"/>
          </a:xfrm>
          <a:prstGeom prst="rect">
            <a:avLst/>
          </a:prstGeom>
        </p:spPr>
      </p:pic>
      <p:pic>
        <p:nvPicPr>
          <p:cNvPr id="7" name="Grafik 6" descr="Feuerwerk Silhouette">
            <a:extLst>
              <a:ext uri="{FF2B5EF4-FFF2-40B4-BE49-F238E27FC236}">
                <a16:creationId xmlns:a16="http://schemas.microsoft.com/office/drawing/2014/main" id="{A428ED86-A83F-48AE-92EC-EDEA4CE7F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6246" y="4075273"/>
            <a:ext cx="1602153" cy="16021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F7F8A0F-194F-4F9E-8E33-E940114BA25B}"/>
              </a:ext>
            </a:extLst>
          </p:cNvPr>
          <p:cNvSpPr txBox="1"/>
          <p:nvPr/>
        </p:nvSpPr>
        <p:spPr>
          <a:xfrm>
            <a:off x="1377819" y="4993804"/>
            <a:ext cx="6957288" cy="113877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Vorschläge für Challenges?? </a:t>
            </a:r>
          </a:p>
          <a:p>
            <a:pPr algn="ctr"/>
            <a:r>
              <a:rPr lang="de-DE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Bitte Kontakt mit dem BioZ–IM und/oder DG Leitern aufnehmen! </a:t>
            </a:r>
          </a:p>
          <a:p>
            <a:pPr algn="ctr"/>
            <a:endParaRPr lang="de-DE">
              <a:latin typeface="Source Serif Pro" panose="02040603050405020204" pitchFamily="18" charset="0"/>
              <a:ea typeface="Source Serif Pro" panose="02040603050405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582C46-2B3E-4B46-B767-8058BB9A456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468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 fontScale="92500"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b="1" dirty="0">
                <a:latin typeface="Calibri"/>
                <a:ea typeface="Calibri" panose="020F0502020204030204" pitchFamily="34" charset="0"/>
                <a:cs typeface="Arial"/>
              </a:rPr>
              <a:t>Vorstellung neuer Teilnehmer: </a:t>
            </a:r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/>
              </a:rPr>
              <a:t>	</a:t>
            </a:r>
            <a:r>
              <a:rPr lang="de-DE" sz="1800" b="1" dirty="0">
                <a:latin typeface="Calibri"/>
                <a:ea typeface="Calibri" panose="020F0502020204030204" pitchFamily="34" charset="0"/>
                <a:cs typeface="Arial"/>
              </a:rPr>
              <a:t>Thomas Fuß, </a:t>
            </a:r>
            <a:r>
              <a:rPr lang="de-DE" sz="1800" b="1" dirty="0" err="1">
                <a:latin typeface="Calibri"/>
                <a:ea typeface="Calibri" panose="020F0502020204030204" pitchFamily="34" charset="0"/>
                <a:cs typeface="Arial"/>
              </a:rPr>
              <a:t>Schuite</a:t>
            </a:r>
            <a:r>
              <a:rPr lang="de-DE" sz="1800" b="1" dirty="0">
                <a:latin typeface="Calibri"/>
                <a:ea typeface="Calibri" panose="020F0502020204030204" pitchFamily="34" charset="0"/>
                <a:cs typeface="Arial"/>
              </a:rPr>
              <a:t> &amp; </a:t>
            </a:r>
            <a:r>
              <a:rPr lang="de-DE" sz="1800" b="1" dirty="0" err="1">
                <a:latin typeface="Calibri"/>
                <a:ea typeface="Calibri" panose="020F0502020204030204" pitchFamily="34" charset="0"/>
                <a:cs typeface="Arial"/>
              </a:rPr>
              <a:t>Schuite</a:t>
            </a:r>
            <a:r>
              <a:rPr lang="de-DE" sz="1800" b="1" dirty="0">
                <a:latin typeface="Calibri"/>
                <a:ea typeface="Calibri" panose="020F0502020204030204" pitchFamily="34" charset="0"/>
                <a:cs typeface="Arial"/>
              </a:rPr>
              <a:t> Druckfarben GmbH</a:t>
            </a:r>
            <a:r>
              <a:rPr lang="de-DE" sz="600" b="1" dirty="0">
                <a:latin typeface="Calibri"/>
                <a:ea typeface="Calibri" panose="020F0502020204030204" pitchFamily="34" charset="0"/>
                <a:cs typeface="Arial"/>
              </a:rPr>
              <a:t>		</a:t>
            </a:r>
            <a:r>
              <a:rPr lang="de-DE" sz="1800" b="1" dirty="0">
                <a:latin typeface="Calibri"/>
                <a:ea typeface="Calibri" panose="020F0502020204030204" pitchFamily="34" charset="0"/>
                <a:cs typeface="Arial"/>
              </a:rPr>
              <a:t>			</a:t>
            </a:r>
            <a:r>
              <a:rPr lang="de-DE" b="1" dirty="0">
                <a:latin typeface="Calibri"/>
                <a:cs typeface="Calibri"/>
              </a:rPr>
              <a:t>	</a:t>
            </a:r>
            <a:r>
              <a:rPr lang="de-DE" sz="1800" b="1" dirty="0">
                <a:latin typeface="Calibri"/>
                <a:cs typeface="Arial"/>
              </a:rPr>
              <a:t>Axel </a:t>
            </a:r>
            <a:r>
              <a:rPr lang="de-DE" sz="1800" b="1" dirty="0" err="1">
                <a:latin typeface="Calibri"/>
                <a:cs typeface="Arial"/>
              </a:rPr>
              <a:t>Wähling</a:t>
            </a:r>
            <a:r>
              <a:rPr lang="de-DE" sz="1800" b="1" dirty="0">
                <a:latin typeface="Calibri"/>
                <a:cs typeface="Arial"/>
              </a:rPr>
              <a:t>, </a:t>
            </a:r>
            <a:r>
              <a:rPr lang="en-US" sz="1800" b="1" dirty="0">
                <a:latin typeface="Calibri"/>
                <a:cs typeface="Arial"/>
              </a:rPr>
              <a:t>NIG </a:t>
            </a:r>
            <a:r>
              <a:rPr lang="en-US" sz="1800" b="1" dirty="0" err="1">
                <a:latin typeface="Calibri"/>
                <a:cs typeface="Arial"/>
              </a:rPr>
              <a:t>Nahrungs-Ingenieurtechnik</a:t>
            </a:r>
            <a:r>
              <a:rPr lang="en-US" sz="1800" b="1" dirty="0">
                <a:latin typeface="Calibri"/>
                <a:cs typeface="Arial"/>
              </a:rPr>
              <a:t> GmbH</a:t>
            </a:r>
            <a:r>
              <a:rPr lang="de-DE" sz="1800" b="1" dirty="0">
                <a:latin typeface="Calibri"/>
                <a:cs typeface="Arial"/>
              </a:rPr>
              <a:t> 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dirty="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dirty="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dirty="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dirty="0">
                <a:latin typeface="Calibri"/>
                <a:ea typeface="Times New Roman" panose="02020603050405020304" pitchFamily="18" charset="0"/>
                <a:cs typeface="Calibri"/>
              </a:rPr>
              <a:t>Wrap </a:t>
            </a:r>
            <a:r>
              <a:rPr lang="de-DE" sz="1800" dirty="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 dirty="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 dirty="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B287F4-2573-4E74-8AD3-A5CA4E413B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0980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b="1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997ED5-B7F9-4134-A7B6-ACF490D2EA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8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0A8A9-D36A-4D7B-AC3F-559F8B39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350" y="365126"/>
            <a:ext cx="8003541" cy="773152"/>
          </a:xfrm>
        </p:spPr>
        <p:txBody>
          <a:bodyPr>
            <a:normAutofit/>
          </a:bodyPr>
          <a:lstStyle/>
          <a:p>
            <a:r>
              <a:rPr lang="de-DE" sz="3600"/>
              <a:t>Projektvorschläge &amp; Bewertung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CBA2F-F395-4111-A198-40AA0553E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058" y="1138277"/>
            <a:ext cx="8070208" cy="4513961"/>
          </a:xfrm>
        </p:spPr>
        <p:txBody>
          <a:bodyPr vert="horz" lIns="90000" tIns="45720" rIns="91440" bIns="45720" rtlCol="0" anchor="t">
            <a:normAutofit/>
          </a:bodyPr>
          <a:lstStyle/>
          <a:p>
            <a:r>
              <a:rPr lang="de-DE" dirty="0">
                <a:latin typeface="Ubuntu"/>
                <a:ea typeface="Source Sans Pro"/>
                <a:cs typeface="Poppins SemiBold"/>
              </a:rPr>
              <a:t>Veröffentlichung des 1. Call im November auf Bündnis-Website (www.bio-z.de)</a:t>
            </a:r>
            <a:endParaRPr lang="de-DE" dirty="0"/>
          </a:p>
          <a:p>
            <a:r>
              <a:rPr lang="de-DE" dirty="0">
                <a:latin typeface="Source Serif Pro"/>
                <a:ea typeface="Source Serif Pro"/>
                <a:cs typeface="Arial"/>
              </a:rPr>
              <a:t>1. Stichtag Projektskizzen: 15.2.2021, 16 Uhr</a:t>
            </a:r>
            <a:endParaRPr lang="de-DE" dirty="0"/>
          </a:p>
          <a:p>
            <a:pPr marL="0" indent="0">
              <a:buNone/>
            </a:pP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Ziel: Hochwertige Skizzen -&gt; Schnelle Einreichung des Vollantrags beim Projektträger</a:t>
            </a:r>
          </a:p>
          <a:p>
            <a:pPr marL="0" indent="0">
              <a:buNone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Gut durchdacht &amp; sauber geplant:</a:t>
            </a:r>
          </a:p>
          <a:p>
            <a:pPr lvl="2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vollständige Konsortien</a:t>
            </a:r>
          </a:p>
          <a:p>
            <a:pPr lvl="2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Solide Arbeits- und Finanzplanung</a:t>
            </a:r>
          </a:p>
          <a:p>
            <a:pPr lvl="2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Realistische Darstellung der Eigenanteile</a:t>
            </a:r>
          </a:p>
          <a:p>
            <a:endParaRPr lang="de-DE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9702830-DCFA-4C6A-BE59-DF735C5080AB}"/>
              </a:ext>
            </a:extLst>
          </p:cNvPr>
          <p:cNvGrpSpPr/>
          <p:nvPr/>
        </p:nvGrpSpPr>
        <p:grpSpPr>
          <a:xfrm>
            <a:off x="297594" y="598277"/>
            <a:ext cx="1912378" cy="5676384"/>
            <a:chOff x="297594" y="598277"/>
            <a:chExt cx="1912378" cy="5676384"/>
          </a:xfrm>
        </p:grpSpPr>
        <p:sp>
          <p:nvSpPr>
            <p:cNvPr id="27" name="Abgerundetes Rechteck 4">
              <a:extLst>
                <a:ext uri="{FF2B5EF4-FFF2-40B4-BE49-F238E27FC236}">
                  <a16:creationId xmlns:a16="http://schemas.microsoft.com/office/drawing/2014/main" id="{493CB083-920C-49BA-BDAC-6EF76B2CFD0A}"/>
                </a:ext>
              </a:extLst>
            </p:cNvPr>
            <p:cNvSpPr/>
            <p:nvPr/>
          </p:nvSpPr>
          <p:spPr>
            <a:xfrm>
              <a:off x="1057972" y="598277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Offener Call</a:t>
              </a:r>
            </a:p>
          </p:txBody>
        </p:sp>
        <p:sp>
          <p:nvSpPr>
            <p:cNvPr id="28" name="Abgerundetes Rechteck 21">
              <a:extLst>
                <a:ext uri="{FF2B5EF4-FFF2-40B4-BE49-F238E27FC236}">
                  <a16:creationId xmlns:a16="http://schemas.microsoft.com/office/drawing/2014/main" id="{97D8F5DF-5265-42D1-8A6E-D607094B5EF9}"/>
                </a:ext>
              </a:extLst>
            </p:cNvPr>
            <p:cNvSpPr/>
            <p:nvPr/>
          </p:nvSpPr>
          <p:spPr>
            <a:xfrm>
              <a:off x="1057972" y="1439013"/>
              <a:ext cx="1152000" cy="612000"/>
            </a:xfrm>
            <a:prstGeom prst="roundRect">
              <a:avLst/>
            </a:prstGeom>
            <a:solidFill>
              <a:srgbClr val="004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Erstellen v. Projekt-skizzen</a:t>
              </a:r>
            </a:p>
          </p:txBody>
        </p:sp>
        <p:sp>
          <p:nvSpPr>
            <p:cNvPr id="29" name="Abgerundetes Rechteck 23">
              <a:extLst>
                <a:ext uri="{FF2B5EF4-FFF2-40B4-BE49-F238E27FC236}">
                  <a16:creationId xmlns:a16="http://schemas.microsoft.com/office/drawing/2014/main" id="{8256EE59-65EF-4F42-AFA2-752F1E26FE12}"/>
                </a:ext>
              </a:extLst>
            </p:cNvPr>
            <p:cNvSpPr/>
            <p:nvPr/>
          </p:nvSpPr>
          <p:spPr>
            <a:xfrm>
              <a:off x="1057972" y="2279749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err="1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Bewertung</a:t>
              </a:r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 BioZ Beirat</a:t>
              </a:r>
            </a:p>
          </p:txBody>
        </p:sp>
        <p:sp>
          <p:nvSpPr>
            <p:cNvPr id="30" name="Abgerundetes Rechteck 25">
              <a:extLst>
                <a:ext uri="{FF2B5EF4-FFF2-40B4-BE49-F238E27FC236}">
                  <a16:creationId xmlns:a16="http://schemas.microsoft.com/office/drawing/2014/main" id="{FFE94EC1-79D0-4C06-B065-D2BF910DE241}"/>
                </a:ext>
              </a:extLst>
            </p:cNvPr>
            <p:cNvSpPr/>
            <p:nvPr/>
          </p:nvSpPr>
          <p:spPr>
            <a:xfrm>
              <a:off x="1057972" y="3125477"/>
              <a:ext cx="1152000" cy="612000"/>
            </a:xfrm>
            <a:prstGeom prst="roundRect">
              <a:avLst>
                <a:gd name="adj" fmla="val 14327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Förder-empfehlung</a:t>
              </a:r>
            </a:p>
          </p:txBody>
        </p:sp>
        <p:sp>
          <p:nvSpPr>
            <p:cNvPr id="31" name="Abgerundetes Rechteck 27">
              <a:extLst>
                <a:ext uri="{FF2B5EF4-FFF2-40B4-BE49-F238E27FC236}">
                  <a16:creationId xmlns:a16="http://schemas.microsoft.com/office/drawing/2014/main" id="{A15B56F6-C0BA-4ADC-8549-8927C8ED8754}"/>
                </a:ext>
              </a:extLst>
            </p:cNvPr>
            <p:cNvSpPr/>
            <p:nvPr/>
          </p:nvSpPr>
          <p:spPr>
            <a:xfrm>
              <a:off x="1057972" y="3971205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Antrags-stellung BMBF/ PTJ</a:t>
              </a:r>
            </a:p>
          </p:txBody>
        </p:sp>
        <p:sp>
          <p:nvSpPr>
            <p:cNvPr id="32" name="Abgerundetes Rechteck 29">
              <a:extLst>
                <a:ext uri="{FF2B5EF4-FFF2-40B4-BE49-F238E27FC236}">
                  <a16:creationId xmlns:a16="http://schemas.microsoft.com/office/drawing/2014/main" id="{01CEDAC3-F604-4075-B442-537FA161E6EF}"/>
                </a:ext>
              </a:extLst>
            </p:cNvPr>
            <p:cNvSpPr/>
            <p:nvPr/>
          </p:nvSpPr>
          <p:spPr>
            <a:xfrm>
              <a:off x="1057972" y="4816933"/>
              <a:ext cx="1152000" cy="612000"/>
            </a:xfrm>
            <a:prstGeom prst="roundRect">
              <a:avLst>
                <a:gd name="adj" fmla="val 14620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Bearbeitung &amp; Prüfung</a:t>
              </a:r>
            </a:p>
          </p:txBody>
        </p:sp>
        <p:sp>
          <p:nvSpPr>
            <p:cNvPr id="33" name="Abgerundetes Rechteck 31">
              <a:extLst>
                <a:ext uri="{FF2B5EF4-FFF2-40B4-BE49-F238E27FC236}">
                  <a16:creationId xmlns:a16="http://schemas.microsoft.com/office/drawing/2014/main" id="{E10EDD9E-9F65-4B48-97EF-E620F6FE13FB}"/>
                </a:ext>
              </a:extLst>
            </p:cNvPr>
            <p:cNvSpPr/>
            <p:nvPr/>
          </p:nvSpPr>
          <p:spPr>
            <a:xfrm>
              <a:off x="1057972" y="5662661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F&amp;E Projekt Start</a:t>
              </a:r>
            </a:p>
          </p:txBody>
        </p:sp>
        <p:sp>
          <p:nvSpPr>
            <p:cNvPr id="34" name="Abgerundetes Rechteck 38" descr="Raute mit einfarbiger Füllung">
              <a:extLst>
                <a:ext uri="{FF2B5EF4-FFF2-40B4-BE49-F238E27FC236}">
                  <a16:creationId xmlns:a16="http://schemas.microsoft.com/office/drawing/2014/main" id="{30E15E17-4A24-4F81-A455-B77329058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2351749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14872"/>
                <a:satOff val="-793"/>
                <a:lumOff val="407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Abgerundetes Rechteck 42" descr="Klemmbrett mit einfarbiger Füllung">
              <a:extLst>
                <a:ext uri="{FF2B5EF4-FFF2-40B4-BE49-F238E27FC236}">
                  <a16:creationId xmlns:a16="http://schemas.microsoft.com/office/drawing/2014/main" id="{3B96D817-4532-48C1-8DE3-396D51C61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4043205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29744"/>
                <a:satOff val="-1585"/>
                <a:lumOff val="81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6" name="Grafik 35" descr="Glühbirne und Stift mit einfarbiger Füllung">
              <a:extLst>
                <a:ext uri="{FF2B5EF4-FFF2-40B4-BE49-F238E27FC236}">
                  <a16:creationId xmlns:a16="http://schemas.microsoft.com/office/drawing/2014/main" id="{2A21237B-108C-46B7-B17F-8B462997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594" y="670277"/>
              <a:ext cx="468000" cy="468000"/>
            </a:xfrm>
            <a:prstGeom prst="rect">
              <a:avLst/>
            </a:prstGeom>
          </p:spPr>
        </p:pic>
        <p:pic>
          <p:nvPicPr>
            <p:cNvPr id="37" name="Grafik 36" descr="Feder mit einfarbiger Füllung">
              <a:extLst>
                <a:ext uri="{FF2B5EF4-FFF2-40B4-BE49-F238E27FC236}">
                  <a16:creationId xmlns:a16="http://schemas.microsoft.com/office/drawing/2014/main" id="{A7DF6118-C63A-4F7A-B252-309B0828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5594" y="1511013"/>
              <a:ext cx="468000" cy="468000"/>
            </a:xfrm>
            <a:prstGeom prst="rect">
              <a:avLst/>
            </a:prstGeom>
          </p:spPr>
        </p:pic>
        <p:pic>
          <p:nvPicPr>
            <p:cNvPr id="38" name="Grafik 37" descr="Daumen hoch-Zeichen mit einfarbiger Füllung">
              <a:extLst>
                <a:ext uri="{FF2B5EF4-FFF2-40B4-BE49-F238E27FC236}">
                  <a16:creationId xmlns:a16="http://schemas.microsoft.com/office/drawing/2014/main" id="{A1E70C60-2C4B-4C75-8166-5B620A95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7594" y="3177000"/>
              <a:ext cx="504000" cy="504000"/>
            </a:xfrm>
            <a:prstGeom prst="rect">
              <a:avLst/>
            </a:prstGeom>
          </p:spPr>
        </p:pic>
        <p:pic>
          <p:nvPicPr>
            <p:cNvPr id="39" name="Grafik 38" descr="Klemmbrett gemischt mit einfarbiger Füllung">
              <a:extLst>
                <a:ext uri="{FF2B5EF4-FFF2-40B4-BE49-F238E27FC236}">
                  <a16:creationId xmlns:a16="http://schemas.microsoft.com/office/drawing/2014/main" id="{F251BD7B-C61A-4AAC-999D-BCC29748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5594" y="4884917"/>
              <a:ext cx="468000" cy="468000"/>
            </a:xfrm>
            <a:prstGeom prst="rect">
              <a:avLst/>
            </a:prstGeom>
          </p:spPr>
        </p:pic>
        <p:pic>
          <p:nvPicPr>
            <p:cNvPr id="40" name="Grafik 39" descr="Rakete mit einfarbiger Füllung">
              <a:extLst>
                <a:ext uri="{FF2B5EF4-FFF2-40B4-BE49-F238E27FC236}">
                  <a16:creationId xmlns:a16="http://schemas.microsoft.com/office/drawing/2014/main" id="{268A20FC-78B4-4B7A-8493-E2CD9B26C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7594" y="5734661"/>
              <a:ext cx="468000" cy="468000"/>
            </a:xfrm>
            <a:prstGeom prst="rect">
              <a:avLst/>
            </a:prstGeom>
          </p:spPr>
        </p:pic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CEC74E8B-209D-473D-A449-1C3EB98E4AD6}"/>
                </a:ext>
              </a:extLst>
            </p:cNvPr>
            <p:cNvCxnSpPr>
              <a:stCxn id="27" idx="2"/>
              <a:endCxn id="28" idx="0"/>
            </p:cNvCxnSpPr>
            <p:nvPr/>
          </p:nvCxnSpPr>
          <p:spPr>
            <a:xfrm>
              <a:off x="1633972" y="1210277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2A3A3495-3F68-48C7-B91D-FA335BE2B568}"/>
                </a:ext>
              </a:extLst>
            </p:cNvPr>
            <p:cNvCxnSpPr>
              <a:stCxn id="28" idx="2"/>
              <a:endCxn id="29" idx="0"/>
            </p:cNvCxnSpPr>
            <p:nvPr/>
          </p:nvCxnSpPr>
          <p:spPr>
            <a:xfrm>
              <a:off x="1633972" y="2051013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9624877E-AFD8-4FE2-BA7F-9BA2A3D26140}"/>
                </a:ext>
              </a:extLst>
            </p:cNvPr>
            <p:cNvCxnSpPr>
              <a:stCxn id="29" idx="2"/>
              <a:endCxn id="30" idx="0"/>
            </p:cNvCxnSpPr>
            <p:nvPr/>
          </p:nvCxnSpPr>
          <p:spPr>
            <a:xfrm>
              <a:off x="1633972" y="2891749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7FF05135-51E6-45BA-9A9F-63FB30F1A3C4}"/>
                </a:ext>
              </a:extLst>
            </p:cNvPr>
            <p:cNvCxnSpPr>
              <a:stCxn id="30" idx="2"/>
              <a:endCxn id="31" idx="0"/>
            </p:cNvCxnSpPr>
            <p:nvPr/>
          </p:nvCxnSpPr>
          <p:spPr>
            <a:xfrm>
              <a:off x="1633972" y="3737477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2640923C-273C-44BE-80A7-EE76D2528782}"/>
                </a:ext>
              </a:extLst>
            </p:cNvPr>
            <p:cNvCxnSpPr>
              <a:stCxn id="31" idx="2"/>
              <a:endCxn id="32" idx="0"/>
            </p:cNvCxnSpPr>
            <p:nvPr/>
          </p:nvCxnSpPr>
          <p:spPr>
            <a:xfrm>
              <a:off x="1633972" y="4583205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BD71C5B-29AE-479A-B6D7-A22BA0A68815}"/>
                </a:ext>
              </a:extLst>
            </p:cNvPr>
            <p:cNvCxnSpPr>
              <a:stCxn id="32" idx="2"/>
              <a:endCxn id="33" idx="0"/>
            </p:cNvCxnSpPr>
            <p:nvPr/>
          </p:nvCxnSpPr>
          <p:spPr>
            <a:xfrm>
              <a:off x="1633972" y="5428933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230C3CD9-C12B-47DE-8A0A-9F6560CEA26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4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0A8A9-D36A-4D7B-AC3F-559F8B39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350" y="365126"/>
            <a:ext cx="8003541" cy="773152"/>
          </a:xfrm>
        </p:spPr>
        <p:txBody>
          <a:bodyPr>
            <a:normAutofit/>
          </a:bodyPr>
          <a:lstStyle/>
          <a:p>
            <a:r>
              <a:rPr lang="de-DE" sz="3600"/>
              <a:t>Projektvorschläge &amp; Bewertung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CBA2F-F395-4111-A198-40AA0553E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689" y="1757875"/>
            <a:ext cx="8070208" cy="4513961"/>
          </a:xfrm>
        </p:spPr>
        <p:txBody>
          <a:bodyPr vert="horz" lIns="90000" tIns="45720" rIns="91440" bIns="45720" rtlCol="0" anchor="t">
            <a:normAutofit/>
          </a:bodyPr>
          <a:lstStyle/>
          <a:p>
            <a:pPr>
              <a:buFontTx/>
              <a:buChar char="-"/>
            </a:pPr>
            <a:r>
              <a:rPr lang="de-DE" sz="2000" dirty="0"/>
              <a:t>Bewertungskriterien werden sind im Call kommuniziert</a:t>
            </a:r>
          </a:p>
          <a:p>
            <a:pPr>
              <a:buFontTx/>
              <a:buChar char="-"/>
            </a:pPr>
            <a:r>
              <a:rPr lang="de-DE" sz="2000" dirty="0"/>
              <a:t>Förderbudget in der 1. Runde: 2,5 </a:t>
            </a:r>
            <a:r>
              <a:rPr lang="de-DE" sz="2000" dirty="0" err="1"/>
              <a:t>Mio</a:t>
            </a:r>
            <a:r>
              <a:rPr lang="de-DE" sz="2000" dirty="0"/>
              <a:t> €</a:t>
            </a:r>
          </a:p>
          <a:p>
            <a:pPr>
              <a:buFontTx/>
              <a:buChar char="-"/>
            </a:pPr>
            <a:r>
              <a:rPr lang="de-DE" sz="2000" dirty="0"/>
              <a:t>Scoring-Modell ähnlich EU</a:t>
            </a:r>
          </a:p>
          <a:p>
            <a:pPr>
              <a:buFontTx/>
              <a:buChar char="-"/>
            </a:pPr>
            <a:r>
              <a:rPr lang="de-DE" sz="2000" dirty="0"/>
              <a:t>Bewertung ermöglicht ein qualifiziertes Feedback </a:t>
            </a:r>
          </a:p>
          <a:p>
            <a:pPr>
              <a:buFontTx/>
              <a:buChar char="-"/>
            </a:pPr>
            <a:r>
              <a:rPr lang="de-DE" sz="2000" dirty="0"/>
              <a:t>Skizzen können gezielt nachbearbeitet werden und im nächsten Call wieder eingereicht werden </a:t>
            </a:r>
          </a:p>
          <a:p>
            <a:endParaRPr lang="de-DE" sz="2000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9702830-DCFA-4C6A-BE59-DF735C5080AB}"/>
              </a:ext>
            </a:extLst>
          </p:cNvPr>
          <p:cNvGrpSpPr/>
          <p:nvPr/>
        </p:nvGrpSpPr>
        <p:grpSpPr>
          <a:xfrm>
            <a:off x="297594" y="598277"/>
            <a:ext cx="1912378" cy="5676384"/>
            <a:chOff x="297594" y="598277"/>
            <a:chExt cx="1912378" cy="5676384"/>
          </a:xfrm>
        </p:grpSpPr>
        <p:sp>
          <p:nvSpPr>
            <p:cNvPr id="27" name="Abgerundetes Rechteck 4">
              <a:extLst>
                <a:ext uri="{FF2B5EF4-FFF2-40B4-BE49-F238E27FC236}">
                  <a16:creationId xmlns:a16="http://schemas.microsoft.com/office/drawing/2014/main" id="{493CB083-920C-49BA-BDAC-6EF76B2CFD0A}"/>
                </a:ext>
              </a:extLst>
            </p:cNvPr>
            <p:cNvSpPr/>
            <p:nvPr/>
          </p:nvSpPr>
          <p:spPr>
            <a:xfrm>
              <a:off x="1057972" y="598277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Offener Call</a:t>
              </a:r>
            </a:p>
          </p:txBody>
        </p:sp>
        <p:sp>
          <p:nvSpPr>
            <p:cNvPr id="28" name="Abgerundetes Rechteck 21">
              <a:extLst>
                <a:ext uri="{FF2B5EF4-FFF2-40B4-BE49-F238E27FC236}">
                  <a16:creationId xmlns:a16="http://schemas.microsoft.com/office/drawing/2014/main" id="{97D8F5DF-5265-42D1-8A6E-D607094B5EF9}"/>
                </a:ext>
              </a:extLst>
            </p:cNvPr>
            <p:cNvSpPr/>
            <p:nvPr/>
          </p:nvSpPr>
          <p:spPr>
            <a:xfrm>
              <a:off x="1057972" y="1439013"/>
              <a:ext cx="1152000" cy="612000"/>
            </a:xfrm>
            <a:prstGeom prst="roundRect">
              <a:avLst/>
            </a:prstGeom>
            <a:solidFill>
              <a:srgbClr val="004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Erstellen v. Projekt-skizzen</a:t>
              </a:r>
            </a:p>
          </p:txBody>
        </p:sp>
        <p:sp>
          <p:nvSpPr>
            <p:cNvPr id="29" name="Abgerundetes Rechteck 23">
              <a:extLst>
                <a:ext uri="{FF2B5EF4-FFF2-40B4-BE49-F238E27FC236}">
                  <a16:creationId xmlns:a16="http://schemas.microsoft.com/office/drawing/2014/main" id="{8256EE59-65EF-4F42-AFA2-752F1E26FE12}"/>
                </a:ext>
              </a:extLst>
            </p:cNvPr>
            <p:cNvSpPr/>
            <p:nvPr/>
          </p:nvSpPr>
          <p:spPr>
            <a:xfrm>
              <a:off x="1057972" y="2279749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err="1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Bewertung</a:t>
              </a:r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 BioZ Beirat</a:t>
              </a:r>
            </a:p>
          </p:txBody>
        </p:sp>
        <p:sp>
          <p:nvSpPr>
            <p:cNvPr id="30" name="Abgerundetes Rechteck 25">
              <a:extLst>
                <a:ext uri="{FF2B5EF4-FFF2-40B4-BE49-F238E27FC236}">
                  <a16:creationId xmlns:a16="http://schemas.microsoft.com/office/drawing/2014/main" id="{FFE94EC1-79D0-4C06-B065-D2BF910DE241}"/>
                </a:ext>
              </a:extLst>
            </p:cNvPr>
            <p:cNvSpPr/>
            <p:nvPr/>
          </p:nvSpPr>
          <p:spPr>
            <a:xfrm>
              <a:off x="1057972" y="3125477"/>
              <a:ext cx="1152000" cy="612000"/>
            </a:xfrm>
            <a:prstGeom prst="roundRect">
              <a:avLst>
                <a:gd name="adj" fmla="val 14327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Förder-empfehlung</a:t>
              </a:r>
            </a:p>
          </p:txBody>
        </p:sp>
        <p:sp>
          <p:nvSpPr>
            <p:cNvPr id="31" name="Abgerundetes Rechteck 27">
              <a:extLst>
                <a:ext uri="{FF2B5EF4-FFF2-40B4-BE49-F238E27FC236}">
                  <a16:creationId xmlns:a16="http://schemas.microsoft.com/office/drawing/2014/main" id="{A15B56F6-C0BA-4ADC-8549-8927C8ED8754}"/>
                </a:ext>
              </a:extLst>
            </p:cNvPr>
            <p:cNvSpPr/>
            <p:nvPr/>
          </p:nvSpPr>
          <p:spPr>
            <a:xfrm>
              <a:off x="1057972" y="3971205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Antrags-stellung BMBF/ PTJ</a:t>
              </a:r>
            </a:p>
          </p:txBody>
        </p:sp>
        <p:sp>
          <p:nvSpPr>
            <p:cNvPr id="32" name="Abgerundetes Rechteck 29">
              <a:extLst>
                <a:ext uri="{FF2B5EF4-FFF2-40B4-BE49-F238E27FC236}">
                  <a16:creationId xmlns:a16="http://schemas.microsoft.com/office/drawing/2014/main" id="{01CEDAC3-F604-4075-B442-537FA161E6EF}"/>
                </a:ext>
              </a:extLst>
            </p:cNvPr>
            <p:cNvSpPr/>
            <p:nvPr/>
          </p:nvSpPr>
          <p:spPr>
            <a:xfrm>
              <a:off x="1057972" y="4816933"/>
              <a:ext cx="1152000" cy="612000"/>
            </a:xfrm>
            <a:prstGeom prst="roundRect">
              <a:avLst>
                <a:gd name="adj" fmla="val 14620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Bearbeitung &amp; Prüfung</a:t>
              </a:r>
            </a:p>
          </p:txBody>
        </p:sp>
        <p:sp>
          <p:nvSpPr>
            <p:cNvPr id="33" name="Abgerundetes Rechteck 31">
              <a:extLst>
                <a:ext uri="{FF2B5EF4-FFF2-40B4-BE49-F238E27FC236}">
                  <a16:creationId xmlns:a16="http://schemas.microsoft.com/office/drawing/2014/main" id="{E10EDD9E-9F65-4B48-97EF-E620F6FE13FB}"/>
                </a:ext>
              </a:extLst>
            </p:cNvPr>
            <p:cNvSpPr/>
            <p:nvPr/>
          </p:nvSpPr>
          <p:spPr>
            <a:xfrm>
              <a:off x="1057972" y="5662661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F&amp;E Projekt Start</a:t>
              </a:r>
            </a:p>
          </p:txBody>
        </p:sp>
        <p:sp>
          <p:nvSpPr>
            <p:cNvPr id="34" name="Abgerundetes Rechteck 38" descr="Raute mit einfarbiger Füllung">
              <a:extLst>
                <a:ext uri="{FF2B5EF4-FFF2-40B4-BE49-F238E27FC236}">
                  <a16:creationId xmlns:a16="http://schemas.microsoft.com/office/drawing/2014/main" id="{30E15E17-4A24-4F81-A455-B77329058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2351749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14872"/>
                <a:satOff val="-793"/>
                <a:lumOff val="407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Abgerundetes Rechteck 42" descr="Klemmbrett mit einfarbiger Füllung">
              <a:extLst>
                <a:ext uri="{FF2B5EF4-FFF2-40B4-BE49-F238E27FC236}">
                  <a16:creationId xmlns:a16="http://schemas.microsoft.com/office/drawing/2014/main" id="{3B96D817-4532-48C1-8DE3-396D51C61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4043205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29744"/>
                <a:satOff val="-1585"/>
                <a:lumOff val="81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6" name="Grafik 35" descr="Glühbirne und Stift mit einfarbiger Füllung">
              <a:extLst>
                <a:ext uri="{FF2B5EF4-FFF2-40B4-BE49-F238E27FC236}">
                  <a16:creationId xmlns:a16="http://schemas.microsoft.com/office/drawing/2014/main" id="{2A21237B-108C-46B7-B17F-8B462997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594" y="670277"/>
              <a:ext cx="468000" cy="468000"/>
            </a:xfrm>
            <a:prstGeom prst="rect">
              <a:avLst/>
            </a:prstGeom>
          </p:spPr>
        </p:pic>
        <p:pic>
          <p:nvPicPr>
            <p:cNvPr id="37" name="Grafik 36" descr="Feder mit einfarbiger Füllung">
              <a:extLst>
                <a:ext uri="{FF2B5EF4-FFF2-40B4-BE49-F238E27FC236}">
                  <a16:creationId xmlns:a16="http://schemas.microsoft.com/office/drawing/2014/main" id="{A7DF6118-C63A-4F7A-B252-309B0828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5594" y="1511013"/>
              <a:ext cx="468000" cy="468000"/>
            </a:xfrm>
            <a:prstGeom prst="rect">
              <a:avLst/>
            </a:prstGeom>
          </p:spPr>
        </p:pic>
        <p:pic>
          <p:nvPicPr>
            <p:cNvPr id="38" name="Grafik 37" descr="Daumen hoch-Zeichen mit einfarbiger Füllung">
              <a:extLst>
                <a:ext uri="{FF2B5EF4-FFF2-40B4-BE49-F238E27FC236}">
                  <a16:creationId xmlns:a16="http://schemas.microsoft.com/office/drawing/2014/main" id="{A1E70C60-2C4B-4C75-8166-5B620A95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7594" y="3177000"/>
              <a:ext cx="504000" cy="504000"/>
            </a:xfrm>
            <a:prstGeom prst="rect">
              <a:avLst/>
            </a:prstGeom>
          </p:spPr>
        </p:pic>
        <p:pic>
          <p:nvPicPr>
            <p:cNvPr id="39" name="Grafik 38" descr="Klemmbrett gemischt mit einfarbiger Füllung">
              <a:extLst>
                <a:ext uri="{FF2B5EF4-FFF2-40B4-BE49-F238E27FC236}">
                  <a16:creationId xmlns:a16="http://schemas.microsoft.com/office/drawing/2014/main" id="{F251BD7B-C61A-4AAC-999D-BCC29748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5594" y="4884917"/>
              <a:ext cx="468000" cy="468000"/>
            </a:xfrm>
            <a:prstGeom prst="rect">
              <a:avLst/>
            </a:prstGeom>
          </p:spPr>
        </p:pic>
        <p:pic>
          <p:nvPicPr>
            <p:cNvPr id="40" name="Grafik 39" descr="Rakete mit einfarbiger Füllung">
              <a:extLst>
                <a:ext uri="{FF2B5EF4-FFF2-40B4-BE49-F238E27FC236}">
                  <a16:creationId xmlns:a16="http://schemas.microsoft.com/office/drawing/2014/main" id="{268A20FC-78B4-4B7A-8493-E2CD9B26C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7594" y="5734661"/>
              <a:ext cx="468000" cy="468000"/>
            </a:xfrm>
            <a:prstGeom prst="rect">
              <a:avLst/>
            </a:prstGeom>
          </p:spPr>
        </p:pic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CEC74E8B-209D-473D-A449-1C3EB98E4AD6}"/>
                </a:ext>
              </a:extLst>
            </p:cNvPr>
            <p:cNvCxnSpPr>
              <a:stCxn id="27" idx="2"/>
              <a:endCxn id="28" idx="0"/>
            </p:cNvCxnSpPr>
            <p:nvPr/>
          </p:nvCxnSpPr>
          <p:spPr>
            <a:xfrm>
              <a:off x="1633972" y="1210277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2A3A3495-3F68-48C7-B91D-FA335BE2B568}"/>
                </a:ext>
              </a:extLst>
            </p:cNvPr>
            <p:cNvCxnSpPr>
              <a:stCxn id="28" idx="2"/>
              <a:endCxn id="29" idx="0"/>
            </p:cNvCxnSpPr>
            <p:nvPr/>
          </p:nvCxnSpPr>
          <p:spPr>
            <a:xfrm>
              <a:off x="1633972" y="2051013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9624877E-AFD8-4FE2-BA7F-9BA2A3D26140}"/>
                </a:ext>
              </a:extLst>
            </p:cNvPr>
            <p:cNvCxnSpPr>
              <a:stCxn id="29" idx="2"/>
              <a:endCxn id="30" idx="0"/>
            </p:cNvCxnSpPr>
            <p:nvPr/>
          </p:nvCxnSpPr>
          <p:spPr>
            <a:xfrm>
              <a:off x="1633972" y="2891749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7FF05135-51E6-45BA-9A9F-63FB30F1A3C4}"/>
                </a:ext>
              </a:extLst>
            </p:cNvPr>
            <p:cNvCxnSpPr>
              <a:stCxn id="30" idx="2"/>
              <a:endCxn id="31" idx="0"/>
            </p:cNvCxnSpPr>
            <p:nvPr/>
          </p:nvCxnSpPr>
          <p:spPr>
            <a:xfrm>
              <a:off x="1633972" y="3737477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2640923C-273C-44BE-80A7-EE76D2528782}"/>
                </a:ext>
              </a:extLst>
            </p:cNvPr>
            <p:cNvCxnSpPr>
              <a:stCxn id="31" idx="2"/>
              <a:endCxn id="32" idx="0"/>
            </p:cNvCxnSpPr>
            <p:nvPr/>
          </p:nvCxnSpPr>
          <p:spPr>
            <a:xfrm>
              <a:off x="1633972" y="4583205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BD71C5B-29AE-479A-B6D7-A22BA0A68815}"/>
                </a:ext>
              </a:extLst>
            </p:cNvPr>
            <p:cNvCxnSpPr>
              <a:stCxn id="32" idx="2"/>
              <a:endCxn id="33" idx="0"/>
            </p:cNvCxnSpPr>
            <p:nvPr/>
          </p:nvCxnSpPr>
          <p:spPr>
            <a:xfrm>
              <a:off x="1633972" y="5428933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09CFAAC7-FDCC-45AD-9E5A-A6A7C608C02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98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Bewertungskriterien </a:t>
            </a:r>
            <a:br>
              <a:rPr lang="de-DE" dirty="0"/>
            </a:br>
            <a:r>
              <a:rPr lang="de-DE" sz="2400" b="0" dirty="0"/>
              <a:t>(jeweils 0 – 5 Punkte)</a:t>
            </a:r>
            <a:endParaRPr 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E9FC1B-B133-4B41-A674-7AF2F1C098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638775-6078-4ED8-A0CE-1BDB52B83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833" y="1690688"/>
            <a:ext cx="6704492" cy="42183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322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Bewertungskriterien </a:t>
            </a:r>
            <a:br>
              <a:rPr lang="de-DE" dirty="0"/>
            </a:br>
            <a:r>
              <a:rPr lang="de-DE" sz="2400" b="0" dirty="0"/>
              <a:t>(jeweils 0 – 5 Punkte)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F857AE-CB51-4642-A551-5AD5EC5949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E338828-C717-457A-9D86-FAE012A21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6445102" cy="475124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9267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F699231-2E93-4B2B-9A84-A77FEB4834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1FB3B89-2D33-4F60-B470-597A52CBA6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875" y="537684"/>
            <a:ext cx="9894666" cy="575512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C6DBA0-5C3E-425B-97D9-00CB4172B52D}"/>
              </a:ext>
            </a:extLst>
          </p:cNvPr>
          <p:cNvSpPr/>
          <p:nvPr/>
        </p:nvSpPr>
        <p:spPr>
          <a:xfrm>
            <a:off x="7123176" y="6146276"/>
            <a:ext cx="2039112" cy="346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843C25C-BC98-4931-ACD2-93B61A4BD666}"/>
              </a:ext>
            </a:extLst>
          </p:cNvPr>
          <p:cNvSpPr/>
          <p:nvPr/>
        </p:nvSpPr>
        <p:spPr>
          <a:xfrm>
            <a:off x="8041064" y="6499385"/>
            <a:ext cx="1273624" cy="145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35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b="1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 #Name #Organisation #Heute habe ich Lust auf…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9574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>
                <a:latin typeface="Ubuntu"/>
                <a:ea typeface="Source Sans Pro"/>
                <a:cs typeface="Poppins SemiBold"/>
              </a:rPr>
              <a:t>Projektskizzen Lipide</a:t>
            </a:r>
            <a:endParaRPr lang="de-DE" sz="240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035091E0-A91A-4ACF-A41D-7C8C69CDB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176034"/>
              </p:ext>
            </p:extLst>
          </p:nvPr>
        </p:nvGraphicFramePr>
        <p:xfrm>
          <a:off x="926123" y="1714674"/>
          <a:ext cx="9927278" cy="213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692">
                  <a:extLst>
                    <a:ext uri="{9D8B030D-6E8A-4147-A177-3AD203B41FA5}">
                      <a16:colId xmlns:a16="http://schemas.microsoft.com/office/drawing/2014/main" val="2968017537"/>
                    </a:ext>
                  </a:extLst>
                </a:gridCol>
                <a:gridCol w="3023512">
                  <a:extLst>
                    <a:ext uri="{9D8B030D-6E8A-4147-A177-3AD203B41FA5}">
                      <a16:colId xmlns:a16="http://schemas.microsoft.com/office/drawing/2014/main" val="3258565518"/>
                    </a:ext>
                  </a:extLst>
                </a:gridCol>
                <a:gridCol w="1845358">
                  <a:extLst>
                    <a:ext uri="{9D8B030D-6E8A-4147-A177-3AD203B41FA5}">
                      <a16:colId xmlns:a16="http://schemas.microsoft.com/office/drawing/2014/main" val="3579665448"/>
                    </a:ext>
                  </a:extLst>
                </a:gridCol>
                <a:gridCol w="1845358">
                  <a:extLst>
                    <a:ext uri="{9D8B030D-6E8A-4147-A177-3AD203B41FA5}">
                      <a16:colId xmlns:a16="http://schemas.microsoft.com/office/drawing/2014/main" val="896681178"/>
                    </a:ext>
                  </a:extLst>
                </a:gridCol>
                <a:gridCol w="1845358">
                  <a:extLst>
                    <a:ext uri="{9D8B030D-6E8A-4147-A177-3AD203B41FA5}">
                      <a16:colId xmlns:a16="http://schemas.microsoft.com/office/drawing/2014/main" val="2831245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err="1"/>
                        <a:t>Acronym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Langtitel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Konsortium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Status? </a:t>
                      </a: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/>
                        <a:t>Bemerkungen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01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err="1"/>
                        <a:t>Waste</a:t>
                      </a:r>
                      <a:r>
                        <a:rPr lang="de-DE" sz="1400"/>
                        <a:t> Made2Plastics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Biogene Herstellung langkettiger Dicarbonsäuren aus Madenfett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err="1"/>
                        <a:t>Corvay</a:t>
                      </a:r>
                      <a:r>
                        <a:rPr lang="de-DE" sz="1400"/>
                        <a:t>, Made </a:t>
                      </a:r>
                      <a:r>
                        <a:rPr lang="de-DE" sz="1400" err="1"/>
                        <a:t>by</a:t>
                      </a:r>
                      <a:r>
                        <a:rPr lang="de-DE" sz="1400"/>
                        <a:t> Made, CBP,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39850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err="1"/>
                        <a:t>Biomere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/>
                        <a:t>Naturwachse zur Substitution erdölbasierter Wachse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err="1"/>
                        <a:t>Ifn</a:t>
                      </a:r>
                      <a:r>
                        <a:rPr lang="de-DE" sz="1400"/>
                        <a:t> FTZ, IADP, </a:t>
                      </a:r>
                      <a:r>
                        <a:rPr lang="de-DE" sz="1400" err="1"/>
                        <a:t>Skinomics</a:t>
                      </a:r>
                      <a:r>
                        <a:rPr lang="de-DE" sz="1400"/>
                        <a:t>, </a:t>
                      </a:r>
                      <a:r>
                        <a:rPr lang="de-DE" sz="1400" err="1"/>
                        <a:t>Amynova</a:t>
                      </a:r>
                      <a:r>
                        <a:rPr lang="de-DE" sz="1400"/>
                        <a:t>, </a:t>
                      </a:r>
                      <a:r>
                        <a:rPr lang="de-DE" sz="1400" err="1"/>
                        <a:t>Exipnos</a:t>
                      </a:r>
                      <a:r>
                        <a:rPr lang="de-DE" sz="1400"/>
                        <a:t>, IMWS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49870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dirty="0" err="1">
                          <a:latin typeface="Calibri"/>
                        </a:rPr>
                        <a:t>PhytoCer</a:t>
                      </a:r>
                      <a:endParaRPr lang="de-DE" sz="1400" b="0" i="0" u="none" strike="noStrike" noProof="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dirty="0" err="1"/>
                        <a:t>Phytoceramide</a:t>
                      </a:r>
                      <a:r>
                        <a:rPr lang="de-DE" sz="1400" dirty="0"/>
                        <a:t> aus Reststoffen der Lebensmittelindustrie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dirty="0">
                          <a:latin typeface="Calibri"/>
                        </a:rPr>
                        <a:t>IADP, CBP, PPM, </a:t>
                      </a:r>
                      <a:r>
                        <a:rPr lang="de-DE" sz="1400" b="0" i="0" u="none" strike="noStrike" noProof="0" dirty="0" err="1">
                          <a:latin typeface="Calibri"/>
                        </a:rPr>
                        <a:t>Skinomics</a:t>
                      </a:r>
                      <a:r>
                        <a:rPr lang="de-DE" sz="1400" b="0" i="0" u="none" strike="noStrike" noProof="0" dirty="0">
                          <a:latin typeface="Calibri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dirty="0"/>
                        <a:t>Feinchemikalien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9964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DF60531-C075-4727-ACBC-4CC37192A2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667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2167763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Ubuntu"/>
                <a:ea typeface="Source Sans Pro"/>
                <a:cs typeface="Poppins SemiBold"/>
              </a:rPr>
              <a:t>Projektskizzen Lipide</a:t>
            </a:r>
            <a:br>
              <a:rPr lang="de-DE" sz="2400" dirty="0">
                <a:latin typeface="Ubuntu"/>
                <a:ea typeface="Source Sans Pro"/>
                <a:cs typeface="Poppins SemiBold"/>
              </a:rPr>
            </a:br>
            <a:br>
              <a:rPr lang="de-DE" sz="2400" dirty="0">
                <a:latin typeface="Ubuntu"/>
                <a:ea typeface="Source Sans Pro"/>
                <a:cs typeface="Poppins SemiBold"/>
              </a:rPr>
            </a:br>
            <a:r>
              <a:rPr lang="de-DE" sz="2400" dirty="0">
                <a:latin typeface="Ubuntu"/>
                <a:ea typeface="Source Sans Pro"/>
                <a:cs typeface="Poppins SemiBold"/>
              </a:rPr>
              <a:t>„</a:t>
            </a:r>
            <a:r>
              <a:rPr lang="de-DE" sz="2400" dirty="0" err="1">
                <a:latin typeface="Ubuntu"/>
                <a:ea typeface="Source Sans Pro"/>
                <a:cs typeface="Poppins SemiBold"/>
              </a:rPr>
              <a:t>Biomere</a:t>
            </a:r>
            <a:r>
              <a:rPr lang="de-DE" sz="2400" dirty="0">
                <a:latin typeface="Ubuntu"/>
                <a:ea typeface="Source Sans Pro"/>
                <a:cs typeface="Poppins SemiBold"/>
              </a:rPr>
              <a:t>“</a:t>
            </a:r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F60531-C075-4727-ACBC-4CC37192A2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BFD7B9-CB23-41FD-8C3B-FB5C03518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208" y="150146"/>
            <a:ext cx="4404899" cy="62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85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>
                <a:latin typeface="Ubuntu"/>
                <a:ea typeface="Source Sans Pro"/>
                <a:cs typeface="Poppins SemiBold"/>
              </a:rPr>
              <a:t>Projektskizzen Lipide</a:t>
            </a:r>
            <a:endParaRPr lang="de-DE" sz="240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035091E0-A91A-4ACF-A41D-7C8C69CDBE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6123" y="1714674"/>
          <a:ext cx="9927278" cy="213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692">
                  <a:extLst>
                    <a:ext uri="{9D8B030D-6E8A-4147-A177-3AD203B41FA5}">
                      <a16:colId xmlns:a16="http://schemas.microsoft.com/office/drawing/2014/main" val="2968017537"/>
                    </a:ext>
                  </a:extLst>
                </a:gridCol>
                <a:gridCol w="3023512">
                  <a:extLst>
                    <a:ext uri="{9D8B030D-6E8A-4147-A177-3AD203B41FA5}">
                      <a16:colId xmlns:a16="http://schemas.microsoft.com/office/drawing/2014/main" val="3258565518"/>
                    </a:ext>
                  </a:extLst>
                </a:gridCol>
                <a:gridCol w="1845358">
                  <a:extLst>
                    <a:ext uri="{9D8B030D-6E8A-4147-A177-3AD203B41FA5}">
                      <a16:colId xmlns:a16="http://schemas.microsoft.com/office/drawing/2014/main" val="3579665448"/>
                    </a:ext>
                  </a:extLst>
                </a:gridCol>
                <a:gridCol w="1845358">
                  <a:extLst>
                    <a:ext uri="{9D8B030D-6E8A-4147-A177-3AD203B41FA5}">
                      <a16:colId xmlns:a16="http://schemas.microsoft.com/office/drawing/2014/main" val="896681178"/>
                    </a:ext>
                  </a:extLst>
                </a:gridCol>
                <a:gridCol w="1845358">
                  <a:extLst>
                    <a:ext uri="{9D8B030D-6E8A-4147-A177-3AD203B41FA5}">
                      <a16:colId xmlns:a16="http://schemas.microsoft.com/office/drawing/2014/main" val="2831245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err="1"/>
                        <a:t>Acronym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Langtitel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Konsortium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Status? </a:t>
                      </a: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/>
                        <a:t>Bemerkungen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01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err="1"/>
                        <a:t>Waste</a:t>
                      </a:r>
                      <a:r>
                        <a:rPr lang="de-DE" sz="1400"/>
                        <a:t> Made2Plastics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Biogene Herstellung langkettiger Dicarbonsäuren aus Madenfett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err="1"/>
                        <a:t>Corvay</a:t>
                      </a:r>
                      <a:r>
                        <a:rPr lang="de-DE" sz="1400"/>
                        <a:t>, Made </a:t>
                      </a:r>
                      <a:r>
                        <a:rPr lang="de-DE" sz="1400" err="1"/>
                        <a:t>by</a:t>
                      </a:r>
                      <a:r>
                        <a:rPr lang="de-DE" sz="1400"/>
                        <a:t> Made, CBP,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Feinchemikalien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39850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err="1"/>
                        <a:t>Biomere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/>
                        <a:t>Naturwachse zur Substitution erdölbasierter Wachse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err="1"/>
                        <a:t>Ifn</a:t>
                      </a:r>
                      <a:r>
                        <a:rPr lang="de-DE" sz="1400"/>
                        <a:t> FTZ, IADP, </a:t>
                      </a:r>
                      <a:r>
                        <a:rPr lang="de-DE" sz="1400" err="1"/>
                        <a:t>Skinomics</a:t>
                      </a:r>
                      <a:r>
                        <a:rPr lang="de-DE" sz="1400"/>
                        <a:t>, </a:t>
                      </a:r>
                      <a:r>
                        <a:rPr lang="de-DE" sz="1400" err="1"/>
                        <a:t>Amynova</a:t>
                      </a:r>
                      <a:r>
                        <a:rPr lang="de-DE" sz="1400"/>
                        <a:t>, </a:t>
                      </a:r>
                      <a:r>
                        <a:rPr lang="de-DE" sz="1400" err="1"/>
                        <a:t>Exipnos</a:t>
                      </a:r>
                      <a:r>
                        <a:rPr lang="de-DE" sz="1400"/>
                        <a:t>, IMWS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49870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dirty="0" err="1">
                          <a:latin typeface="Calibri"/>
                        </a:rPr>
                        <a:t>PhytoCer</a:t>
                      </a:r>
                      <a:endParaRPr lang="de-DE" sz="1400" b="0" i="0" u="none" strike="noStrike" noProof="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dirty="0" err="1"/>
                        <a:t>Phytoceramide</a:t>
                      </a:r>
                      <a:r>
                        <a:rPr lang="de-DE" sz="1400" dirty="0"/>
                        <a:t> aus Reststoffen der Lebensmittelindustrie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dirty="0">
                          <a:latin typeface="Calibri"/>
                        </a:rPr>
                        <a:t>IADP, CBP, PPM, </a:t>
                      </a:r>
                      <a:r>
                        <a:rPr lang="de-DE" sz="1400" b="0" i="0" u="none" strike="noStrike" noProof="0" dirty="0" err="1">
                          <a:latin typeface="Calibri"/>
                        </a:rPr>
                        <a:t>Skinomics</a:t>
                      </a:r>
                      <a:r>
                        <a:rPr lang="de-DE" sz="1400" b="0" i="0" u="none" strike="noStrike" noProof="0" dirty="0">
                          <a:latin typeface="Calibri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dirty="0"/>
                        <a:t>Feinchemikalien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9964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DF60531-C075-4727-ACBC-4CC37192A2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21FA4CA-65CC-42F2-9906-CAD8B5660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788493"/>
              </p:ext>
            </p:extLst>
          </p:nvPr>
        </p:nvGraphicFramePr>
        <p:xfrm>
          <a:off x="926124" y="2102976"/>
          <a:ext cx="9927277" cy="1750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9878">
                  <a:extLst>
                    <a:ext uri="{9D8B030D-6E8A-4147-A177-3AD203B41FA5}">
                      <a16:colId xmlns:a16="http://schemas.microsoft.com/office/drawing/2014/main" val="1964407533"/>
                    </a:ext>
                  </a:extLst>
                </a:gridCol>
                <a:gridCol w="3044952">
                  <a:extLst>
                    <a:ext uri="{9D8B030D-6E8A-4147-A177-3AD203B41FA5}">
                      <a16:colId xmlns:a16="http://schemas.microsoft.com/office/drawing/2014/main" val="607450387"/>
                    </a:ext>
                  </a:extLst>
                </a:gridCol>
                <a:gridCol w="2962656">
                  <a:extLst>
                    <a:ext uri="{9D8B030D-6E8A-4147-A177-3AD203B41FA5}">
                      <a16:colId xmlns:a16="http://schemas.microsoft.com/office/drawing/2014/main" val="1993190405"/>
                    </a:ext>
                  </a:extLst>
                </a:gridCol>
                <a:gridCol w="2559791">
                  <a:extLst>
                    <a:ext uri="{9D8B030D-6E8A-4147-A177-3AD203B41FA5}">
                      <a16:colId xmlns:a16="http://schemas.microsoft.com/office/drawing/2014/main" val="911871074"/>
                    </a:ext>
                  </a:extLst>
                </a:gridCol>
              </a:tblGrid>
              <a:tr h="50185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Waste</a:t>
                      </a:r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Made2Plastics​</a:t>
                      </a:r>
                      <a:endParaRPr lang="de-D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Biogene Herstellung langkettiger Dicarbonsäuren aus Madenfett​</a:t>
                      </a:r>
                      <a:endParaRPr lang="de-D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Corvay</a:t>
                      </a:r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, Made by Made, CBP, ...​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​Stand? Fördervolumen?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9738690"/>
                  </a:ext>
                </a:extLst>
              </a:tr>
              <a:tr h="50185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Capacidy​</a:t>
                      </a:r>
                      <a:endParaRPr lang="de-D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Mittelkettige Fettsäuren und Biogas aus Rest- und Abfallstoffen​</a:t>
                      </a:r>
                      <a:endParaRPr lang="de-D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DBFZ, Interstarch, Hainich Konserven, UFZ, ...​</a:t>
                      </a:r>
                      <a:endParaRPr lang="de-D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i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15.02.</a:t>
                      </a:r>
                      <a:endParaRPr lang="de-DE" sz="1100" b="1" i="1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9142175"/>
                  </a:ext>
                </a:extLst>
              </a:tr>
              <a:tr h="7466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Biomere​</a:t>
                      </a:r>
                      <a:endParaRPr lang="de-D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Naturwachse zur Substitution erdölbasierter Wachse​</a:t>
                      </a:r>
                      <a:endParaRPr lang="de-D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Ifn FTZ, IADP, </a:t>
                      </a:r>
                      <a:r>
                        <a:rPr lang="de-DE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Skinomics</a:t>
                      </a:r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de-DE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Amynova</a:t>
                      </a:r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de-DE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Exipnos</a:t>
                      </a:r>
                      <a:r>
                        <a:rPr lang="de-DE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, IMWS ​</a:t>
                      </a:r>
                      <a:endParaRPr lang="de-D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Stand? Fördervolumen?​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2314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805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b="1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9D0186-18C7-4AE0-9C51-14D1D25145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41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b="1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9070A7-4F50-4728-A264-5F2CCDA9CE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5654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99B38-94AE-4C94-B701-A11275A3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65125"/>
            <a:ext cx="9902675" cy="1325563"/>
          </a:xfrm>
        </p:spPr>
        <p:txBody>
          <a:bodyPr>
            <a:normAutofit/>
          </a:bodyPr>
          <a:lstStyle/>
          <a:p>
            <a:r>
              <a:rPr lang="de-DE" sz="2800">
                <a:latin typeface="Ubuntu"/>
                <a:ea typeface="Source Sans Pro"/>
                <a:cs typeface="Poppins SemiBold"/>
              </a:rPr>
              <a:t>Unterstützung für Marktrecherchen</a:t>
            </a:r>
            <a:endParaRPr lang="de-DE" sz="2800"/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99E71DB3-4C14-464F-AAB0-569C2AE28D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1953" y="665249"/>
            <a:ext cx="2743200" cy="73247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85216" y="1580606"/>
            <a:ext cx="822960" cy="751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phic 91">
            <a:extLst>
              <a:ext uri="{FF2B5EF4-FFF2-40B4-BE49-F238E27FC236}">
                <a16:creationId xmlns:a16="http://schemas.microsoft.com/office/drawing/2014/main" id="{DF13A49D-9B70-4DC9-94D9-36A44111C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758" y="1668127"/>
            <a:ext cx="453875" cy="576072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641" y="1710444"/>
            <a:ext cx="1911721" cy="515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>
                <a:solidFill>
                  <a:schemeClr val="accent1">
                    <a:lumMod val="50000"/>
                  </a:schemeClr>
                </a:solidFill>
              </a:rPr>
              <a:t>Preismonitor</a:t>
            </a:r>
            <a:endParaRPr lang="de-DE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 txBox="1">
            <a:spLocks/>
          </p:cNvSpPr>
          <p:nvPr/>
        </p:nvSpPr>
        <p:spPr>
          <a:xfrm>
            <a:off x="769758" y="2613207"/>
            <a:ext cx="1766052" cy="368654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200"/>
              <a:t>1,4-Butanediol</a:t>
            </a:r>
          </a:p>
          <a:p>
            <a:pPr>
              <a:spcBef>
                <a:spcPts val="0"/>
              </a:spcBef>
            </a:pPr>
            <a:r>
              <a:rPr lang="de-DE" sz="1200" err="1"/>
              <a:t>Acetone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Adipic</a:t>
            </a:r>
            <a:r>
              <a:rPr lang="de-DE" sz="1200"/>
              <a:t> </a:t>
            </a:r>
            <a:r>
              <a:rPr lang="de-DE" sz="1200" err="1"/>
              <a:t>acid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Coconut</a:t>
            </a:r>
            <a:r>
              <a:rPr lang="de-DE" sz="1200"/>
              <a:t> </a:t>
            </a:r>
            <a:r>
              <a:rPr lang="de-DE" sz="1200" err="1"/>
              <a:t>Oil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Corn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Corn</a:t>
            </a:r>
            <a:r>
              <a:rPr lang="de-DE" sz="1200"/>
              <a:t> </a:t>
            </a:r>
            <a:r>
              <a:rPr lang="de-DE" sz="1200" err="1"/>
              <a:t>starch</a:t>
            </a:r>
          </a:p>
          <a:p>
            <a:pPr>
              <a:spcBef>
                <a:spcPts val="0"/>
              </a:spcBef>
            </a:pPr>
            <a:r>
              <a:rPr lang="de-DE" sz="1200" err="1"/>
              <a:t>Crude</a:t>
            </a:r>
            <a:r>
              <a:rPr lang="de-DE" sz="1200"/>
              <a:t> Palm </a:t>
            </a:r>
            <a:r>
              <a:rPr lang="de-DE" sz="1200" err="1"/>
              <a:t>Oil</a:t>
            </a:r>
          </a:p>
          <a:p>
            <a:pPr>
              <a:spcBef>
                <a:spcPts val="0"/>
              </a:spcBef>
            </a:pPr>
            <a:r>
              <a:rPr lang="de-DE" sz="1200"/>
              <a:t>Dextrose</a:t>
            </a:r>
          </a:p>
          <a:p>
            <a:pPr>
              <a:spcBef>
                <a:spcPts val="0"/>
              </a:spcBef>
            </a:pPr>
            <a:r>
              <a:rPr lang="de-DE" sz="1200" err="1"/>
              <a:t>Epichlorhydrin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Ethylene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Fatty</a:t>
            </a:r>
            <a:r>
              <a:rPr lang="de-DE" sz="1200"/>
              <a:t> </a:t>
            </a:r>
            <a:r>
              <a:rPr lang="de-DE" sz="1200" err="1"/>
              <a:t>acids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Fatty</a:t>
            </a:r>
            <a:r>
              <a:rPr lang="de-DE" sz="1200"/>
              <a:t> </a:t>
            </a:r>
            <a:r>
              <a:rPr lang="de-DE" sz="1200" err="1"/>
              <a:t>alcohols</a:t>
            </a:r>
            <a:endParaRPr lang="de-DE" sz="1200"/>
          </a:p>
          <a:p>
            <a:pPr>
              <a:spcBef>
                <a:spcPts val="0"/>
              </a:spcBef>
            </a:pPr>
            <a:r>
              <a:rPr lang="de-DE" sz="1200" err="1"/>
              <a:t>Glycerine</a:t>
            </a:r>
            <a:endParaRPr lang="de-DE" sz="120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 txBox="1">
            <a:spLocks/>
          </p:cNvSpPr>
          <p:nvPr/>
        </p:nvSpPr>
        <p:spPr>
          <a:xfrm>
            <a:off x="3064071" y="2613207"/>
            <a:ext cx="2239449" cy="3284673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de-DE"/>
            </a:defPPr>
            <a:lvl1pPr marL="228600"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 err="1"/>
              <a:t>Monoethylene</a:t>
            </a:r>
            <a:r>
              <a:rPr lang="de-DE" dirty="0"/>
              <a:t> </a:t>
            </a:r>
            <a:r>
              <a:rPr lang="de-DE" dirty="0" err="1"/>
              <a:t>glycol</a:t>
            </a:r>
            <a:endParaRPr lang="de-DE" dirty="0"/>
          </a:p>
          <a:p>
            <a:r>
              <a:rPr lang="de-DE" dirty="0" err="1"/>
              <a:t>Monopropylene</a:t>
            </a:r>
            <a:r>
              <a:rPr lang="de-DE" dirty="0"/>
              <a:t> </a:t>
            </a:r>
            <a:r>
              <a:rPr lang="de-DE" dirty="0" err="1"/>
              <a:t>glycol</a:t>
            </a:r>
            <a:endParaRPr lang="de-DE" dirty="0"/>
          </a:p>
          <a:p>
            <a:r>
              <a:rPr lang="de-DE" i="1" dirty="0"/>
              <a:t>n</a:t>
            </a:r>
            <a:r>
              <a:rPr lang="de-DE" dirty="0"/>
              <a:t>-Butanol</a:t>
            </a:r>
          </a:p>
          <a:p>
            <a:r>
              <a:rPr lang="de-DE" dirty="0" err="1"/>
              <a:t>Paraxylene</a:t>
            </a:r>
            <a:endParaRPr lang="de-DE" dirty="0"/>
          </a:p>
          <a:p>
            <a:r>
              <a:rPr lang="de-DE" dirty="0"/>
              <a:t>PET </a:t>
            </a:r>
            <a:r>
              <a:rPr lang="de-DE" dirty="0" err="1"/>
              <a:t>packaging</a:t>
            </a:r>
            <a:r>
              <a:rPr lang="de-DE" dirty="0"/>
              <a:t> </a:t>
            </a:r>
            <a:r>
              <a:rPr lang="de-DE" dirty="0" err="1"/>
              <a:t>resin</a:t>
            </a:r>
            <a:endParaRPr lang="de-DE" dirty="0"/>
          </a:p>
          <a:p>
            <a:r>
              <a:rPr lang="de-DE" dirty="0"/>
              <a:t>Polyester </a:t>
            </a:r>
            <a:r>
              <a:rPr lang="de-DE" dirty="0" err="1"/>
              <a:t>polyols</a:t>
            </a:r>
            <a:endParaRPr lang="de-DE" dirty="0"/>
          </a:p>
          <a:p>
            <a:r>
              <a:rPr lang="de-DE" dirty="0"/>
              <a:t>Polyether </a:t>
            </a:r>
            <a:r>
              <a:rPr lang="de-DE" dirty="0" err="1"/>
              <a:t>polyols</a:t>
            </a:r>
            <a:endParaRPr lang="de-DE" dirty="0"/>
          </a:p>
          <a:p>
            <a:r>
              <a:rPr lang="de-DE" dirty="0"/>
              <a:t>PTA</a:t>
            </a:r>
          </a:p>
          <a:p>
            <a:r>
              <a:rPr lang="de-DE" dirty="0" err="1"/>
              <a:t>Rapesead</a:t>
            </a:r>
            <a:r>
              <a:rPr lang="de-DE" dirty="0"/>
              <a:t> </a:t>
            </a:r>
            <a:r>
              <a:rPr lang="de-DE" dirty="0" err="1"/>
              <a:t>oil</a:t>
            </a:r>
            <a:endParaRPr lang="de-DE" dirty="0"/>
          </a:p>
          <a:p>
            <a:r>
              <a:rPr lang="de-DE" dirty="0" err="1"/>
              <a:t>Soybean</a:t>
            </a:r>
            <a:r>
              <a:rPr lang="de-DE" dirty="0"/>
              <a:t> </a:t>
            </a:r>
            <a:r>
              <a:rPr lang="de-DE" dirty="0" err="1"/>
              <a:t>oil</a:t>
            </a:r>
            <a:endParaRPr lang="de-DE" dirty="0"/>
          </a:p>
          <a:p>
            <a:r>
              <a:rPr lang="de-DE" dirty="0" err="1"/>
              <a:t>Succinic</a:t>
            </a:r>
            <a:r>
              <a:rPr lang="de-DE" dirty="0"/>
              <a:t> </a:t>
            </a:r>
            <a:r>
              <a:rPr lang="de-DE" dirty="0" err="1"/>
              <a:t>acid</a:t>
            </a:r>
            <a:endParaRPr lang="de-DE" dirty="0"/>
          </a:p>
          <a:p>
            <a:r>
              <a:rPr lang="de-DE" dirty="0" err="1"/>
              <a:t>Tallow</a:t>
            </a:r>
            <a:endParaRPr lang="de-DE" dirty="0"/>
          </a:p>
          <a:p>
            <a:r>
              <a:rPr lang="de-DE" dirty="0" err="1"/>
              <a:t>Viscose</a:t>
            </a:r>
            <a:r>
              <a:rPr lang="de-DE" dirty="0"/>
              <a:t> </a:t>
            </a:r>
            <a:r>
              <a:rPr lang="de-DE" dirty="0" err="1"/>
              <a:t>fibre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 txBox="1">
            <a:spLocks/>
          </p:cNvSpPr>
          <p:nvPr/>
        </p:nvSpPr>
        <p:spPr>
          <a:xfrm>
            <a:off x="5544035" y="2613206"/>
            <a:ext cx="2239449" cy="368654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defPPr>
              <a:defRPr lang="de-DE"/>
            </a:defPPr>
            <a:lvl1pPr marL="228600"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82" y="2225912"/>
            <a:ext cx="5921861" cy="385258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3B9F064-47CE-4C89-9349-FAC6F6965D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9558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99B38-94AE-4C94-B701-A11275A3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65125"/>
            <a:ext cx="9902675" cy="1325563"/>
          </a:xfrm>
        </p:spPr>
        <p:txBody>
          <a:bodyPr>
            <a:normAutofit/>
          </a:bodyPr>
          <a:lstStyle/>
          <a:p>
            <a:r>
              <a:rPr lang="de-DE" sz="2800">
                <a:latin typeface="Ubuntu"/>
                <a:ea typeface="Source Sans Pro"/>
                <a:cs typeface="Poppins SemiBold"/>
              </a:rPr>
              <a:t>Unterstützung für Marktrecherchen</a:t>
            </a:r>
            <a:endParaRPr lang="de-DE" sz="2800"/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99E71DB3-4C14-464F-AAB0-569C2AE28D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2585" y="665249"/>
            <a:ext cx="2743200" cy="73247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85216" y="1580606"/>
            <a:ext cx="822960" cy="751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71" y="1729982"/>
            <a:ext cx="4305441" cy="495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>
                <a:solidFill>
                  <a:schemeClr val="accent1">
                    <a:lumMod val="50000"/>
                  </a:schemeClr>
                </a:solidFill>
              </a:rPr>
              <a:t>Chemical </a:t>
            </a:r>
            <a:r>
              <a:rPr lang="de-DE" sz="1800" b="1" err="1">
                <a:solidFill>
                  <a:schemeClr val="accent1">
                    <a:lumMod val="50000"/>
                  </a:schemeClr>
                </a:solidFill>
              </a:rPr>
              <a:t>Profiles</a:t>
            </a:r>
            <a:r>
              <a:rPr lang="de-DE" sz="1800" b="1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e-DE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aphic 8">
            <a:extLst>
              <a:ext uri="{FF2B5EF4-FFF2-40B4-BE49-F238E27FC236}">
                <a16:creationId xmlns:a16="http://schemas.microsoft.com/office/drawing/2014/main" id="{98BFC5A8-A003-4F18-8894-4D8C54A07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064" y="1663992"/>
            <a:ext cx="396711" cy="595067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 txBox="1">
            <a:spLocks/>
          </p:cNvSpPr>
          <p:nvPr/>
        </p:nvSpPr>
        <p:spPr>
          <a:xfrm>
            <a:off x="516287" y="2540544"/>
            <a:ext cx="4434009" cy="368654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200" b="1">
                <a:solidFill>
                  <a:schemeClr val="accent1">
                    <a:lumMod val="50000"/>
                  </a:schemeClr>
                </a:solidFill>
              </a:rPr>
              <a:t>State </a:t>
            </a:r>
            <a:r>
              <a:rPr lang="de-DE" sz="1200" b="1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12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200" b="1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200" b="1">
                <a:solidFill>
                  <a:schemeClr val="accent1">
                    <a:lumMod val="50000"/>
                  </a:schemeClr>
                </a:solidFill>
              </a:rPr>
              <a:t> Art Processing </a:t>
            </a:r>
            <a:r>
              <a:rPr lang="de-DE" sz="1200" b="1" err="1">
                <a:solidFill>
                  <a:schemeClr val="accent1">
                    <a:lumMod val="50000"/>
                  </a:schemeClr>
                </a:solidFill>
              </a:rPr>
              <a:t>technology</a:t>
            </a:r>
            <a:r>
              <a:rPr lang="de-DE" sz="1200" b="1">
                <a:solidFill>
                  <a:schemeClr val="accent1">
                    <a:lumMod val="50000"/>
                  </a:schemeClr>
                </a:solidFill>
              </a:rPr>
              <a:t> + R&amp;D</a:t>
            </a:r>
          </a:p>
          <a:p>
            <a:pPr marL="457200" lvl="1" indent="0">
              <a:spcBef>
                <a:spcPts val="0"/>
              </a:spcBef>
              <a:buNone/>
            </a:pPr>
            <a:endParaRPr lang="de-DE" sz="120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9424" y="2947681"/>
            <a:ext cx="5458922" cy="30175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568" y="3015973"/>
            <a:ext cx="4571984" cy="3349771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 txBox="1">
            <a:spLocks/>
          </p:cNvSpPr>
          <p:nvPr/>
        </p:nvSpPr>
        <p:spPr>
          <a:xfrm>
            <a:off x="6409424" y="2540543"/>
            <a:ext cx="4434009" cy="368654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200" b="1">
                <a:solidFill>
                  <a:schemeClr val="accent1">
                    <a:lumMod val="50000"/>
                  </a:schemeClr>
                </a:solidFill>
              </a:rPr>
              <a:t>Market </a:t>
            </a:r>
            <a:r>
              <a:rPr lang="de-DE" sz="1200" b="1" err="1">
                <a:solidFill>
                  <a:schemeClr val="accent1">
                    <a:lumMod val="50000"/>
                  </a:schemeClr>
                </a:solidFill>
              </a:rPr>
              <a:t>fundamentals</a:t>
            </a:r>
            <a:endParaRPr lang="de-DE" sz="1200" b="1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de-DE" sz="120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75FBC2B-CFD3-499D-8FED-0970DB9B248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871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99B38-94AE-4C94-B701-A11275A3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65125"/>
            <a:ext cx="9902675" cy="1325563"/>
          </a:xfrm>
        </p:spPr>
        <p:txBody>
          <a:bodyPr>
            <a:normAutofit/>
          </a:bodyPr>
          <a:lstStyle/>
          <a:p>
            <a:r>
              <a:rPr lang="de-DE" sz="2800">
                <a:latin typeface="Ubuntu"/>
                <a:ea typeface="Source Sans Pro"/>
                <a:cs typeface="Poppins SemiBold"/>
              </a:rPr>
              <a:t>Unterstützung für Marktrecherchen</a:t>
            </a:r>
            <a:endParaRPr lang="de-DE" sz="2800"/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99E71DB3-4C14-464F-AAB0-569C2AE28D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3850" y="665249"/>
            <a:ext cx="2743200" cy="73247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85216" y="1580606"/>
            <a:ext cx="822960" cy="751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872" y="1729982"/>
            <a:ext cx="1520952" cy="495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>
                <a:solidFill>
                  <a:schemeClr val="accent1">
                    <a:lumMod val="50000"/>
                  </a:schemeClr>
                </a:solidFill>
              </a:rPr>
              <a:t>Neuigkeiten</a:t>
            </a:r>
            <a:endParaRPr lang="de-DE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216" y="2436410"/>
            <a:ext cx="9902675" cy="161313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/>
          <a:srcRect b="21796"/>
          <a:stretch/>
        </p:blipFill>
        <p:spPr>
          <a:xfrm>
            <a:off x="585216" y="4229976"/>
            <a:ext cx="6654222" cy="1889345"/>
          </a:xfrm>
          <a:prstGeom prst="rect">
            <a:avLst/>
          </a:prstGeom>
        </p:spPr>
      </p:pic>
      <p:pic>
        <p:nvPicPr>
          <p:cNvPr id="15" name="Graphic 70">
            <a:extLst>
              <a:ext uri="{FF2B5EF4-FFF2-40B4-BE49-F238E27FC236}">
                <a16:creationId xmlns:a16="http://schemas.microsoft.com/office/drawing/2014/main" id="{36731657-A2AC-499A-98E8-BF39403AE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622" y="1711587"/>
            <a:ext cx="468148" cy="532720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2DD528F-41C9-4BE1-9177-84D8DD3341E2}"/>
              </a:ext>
            </a:extLst>
          </p:cNvPr>
          <p:cNvSpPr txBox="1">
            <a:spLocks/>
          </p:cNvSpPr>
          <p:nvPr/>
        </p:nvSpPr>
        <p:spPr>
          <a:xfrm>
            <a:off x="5376672" y="4216565"/>
            <a:ext cx="5111219" cy="1754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00"/>
              <a:t>Weitere in den Bereichen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/>
              <a:t>Butanols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err="1"/>
              <a:t>Cellulosic</a:t>
            </a:r>
            <a:r>
              <a:rPr lang="de-DE" sz="1200"/>
              <a:t> </a:t>
            </a:r>
            <a:r>
              <a:rPr lang="de-DE" sz="1200" err="1"/>
              <a:t>Fibres</a:t>
            </a:r>
            <a:r>
              <a:rPr lang="de-DE" sz="1200"/>
              <a:t> &amp; </a:t>
            </a:r>
            <a:r>
              <a:rPr lang="de-DE" sz="1200" err="1"/>
              <a:t>Rwsins</a:t>
            </a:r>
            <a:endParaRPr lang="de-DE" sz="1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/>
              <a:t>ECH &amp; Epoxides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/>
              <a:t>Ethanol, </a:t>
            </a:r>
            <a:r>
              <a:rPr lang="de-DE" sz="1200" err="1"/>
              <a:t>Ethylene</a:t>
            </a:r>
            <a:r>
              <a:rPr lang="de-DE" sz="1200"/>
              <a:t> &amp; Derivatives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/>
              <a:t>Methanol &amp; Hydrogen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err="1"/>
              <a:t>Monoethylene</a:t>
            </a:r>
            <a:r>
              <a:rPr lang="de-DE" sz="1200"/>
              <a:t> </a:t>
            </a:r>
            <a:r>
              <a:rPr lang="de-DE" sz="1200" err="1"/>
              <a:t>Glycol</a:t>
            </a:r>
            <a:endParaRPr lang="de-DE" sz="1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err="1"/>
              <a:t>Oleochemicals</a:t>
            </a:r>
            <a:r>
              <a:rPr lang="de-DE" sz="1200"/>
              <a:t> &amp; </a:t>
            </a:r>
            <a:r>
              <a:rPr lang="de-DE" sz="1200" err="1"/>
              <a:t>Surfactants</a:t>
            </a:r>
            <a:endParaRPr lang="de-DE" sz="1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/>
              <a:t>PET, </a:t>
            </a:r>
            <a:r>
              <a:rPr lang="de-DE" sz="1200" err="1"/>
              <a:t>Aromatics</a:t>
            </a:r>
            <a:r>
              <a:rPr lang="de-DE" sz="1200"/>
              <a:t> </a:t>
            </a:r>
            <a:r>
              <a:rPr lang="de-DE" sz="1200" err="1"/>
              <a:t>and</a:t>
            </a:r>
            <a:r>
              <a:rPr lang="de-DE" sz="1200"/>
              <a:t> </a:t>
            </a:r>
            <a:r>
              <a:rPr lang="de-DE" sz="1200" err="1"/>
              <a:t>Furanics</a:t>
            </a:r>
            <a:endParaRPr lang="de-DE" sz="120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200"/>
          </a:p>
        </p:txBody>
      </p:sp>
      <p:sp>
        <p:nvSpPr>
          <p:cNvPr id="13" name="Rechteck 12"/>
          <p:cNvSpPr/>
          <p:nvPr/>
        </p:nvSpPr>
        <p:spPr>
          <a:xfrm>
            <a:off x="8020781" y="4389818"/>
            <a:ext cx="3051110" cy="1569660"/>
          </a:xfrm>
          <a:prstGeom prst="rect">
            <a:avLst/>
          </a:prstGeom>
          <a:noFill/>
          <a:ln>
            <a:noFill/>
          </a:ln>
        </p:spPr>
        <p:txBody>
          <a:bodyPr vert="horz" lIns="90000" tIns="45720" rIns="91440" bIns="4572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Pine</a:t>
            </a: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 Chemicals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Polyamides &amp; Intermediates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PLA </a:t>
            </a: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and</a:t>
            </a: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 PHA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Polyolefins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Polyols</a:t>
            </a: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 &amp; </a:t>
            </a: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Polyurethanes</a:t>
            </a:r>
            <a:endParaRPr lang="de-DE" sz="1200">
              <a:latin typeface="Source Serif Pro" panose="02040603050405020204" pitchFamily="18" charset="0"/>
              <a:ea typeface="Source Serif Pro" panose="020406030504050202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Renewable</a:t>
            </a: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 </a:t>
            </a: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diesel</a:t>
            </a: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 &amp; </a:t>
            </a: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co-products</a:t>
            </a:r>
            <a:endParaRPr lang="de-DE" sz="1200">
              <a:latin typeface="Source Serif Pro" panose="02040603050405020204" pitchFamily="18" charset="0"/>
              <a:ea typeface="Source Serif Pro" panose="020406030504050202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Succinic</a:t>
            </a:r>
            <a:r>
              <a:rPr lang="de-DE" sz="120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 </a:t>
            </a:r>
            <a:r>
              <a:rPr lang="de-DE" sz="1200" err="1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rPr>
              <a:t>acid</a:t>
            </a:r>
            <a:endParaRPr lang="de-DE" sz="1200">
              <a:latin typeface="Source Serif Pro" panose="02040603050405020204" pitchFamily="18" charset="0"/>
              <a:ea typeface="Source Serif Pro" panose="02040603050405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D04BBE-8C1A-41D4-B12D-78702C5536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3271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b="1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 b="1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b="1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 b="1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4497F0-B3AF-42F1-9D45-4A7DF2BEB5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504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E3CFA5F-CB0D-4055-9787-5D8C18437F6F}"/>
              </a:ext>
            </a:extLst>
          </p:cNvPr>
          <p:cNvSpPr txBox="1"/>
          <p:nvPr/>
        </p:nvSpPr>
        <p:spPr>
          <a:xfrm>
            <a:off x="1731264" y="1472184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Danke für die aktive Teilnahme!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r>
              <a:rPr lang="de-DE" sz="2400" b="1" dirty="0"/>
              <a:t>Allen ein frohes, geruhsames, erholsames Weihnachtsfest,</a:t>
            </a:r>
          </a:p>
          <a:p>
            <a:r>
              <a:rPr lang="de-DE" sz="2400" b="1" dirty="0"/>
              <a:t>einen sicheren Rutsch nach 2022</a:t>
            </a:r>
          </a:p>
          <a:p>
            <a:r>
              <a:rPr lang="de-DE" sz="2400" b="1" dirty="0"/>
              <a:t>und für dieses beste Gesundheit, Freude und Erfolg.</a:t>
            </a:r>
          </a:p>
        </p:txBody>
      </p:sp>
    </p:spTree>
    <p:extLst>
      <p:ext uri="{BB962C8B-B14F-4D97-AF65-F5344CB8AC3E}">
        <p14:creationId xmlns:p14="http://schemas.microsoft.com/office/powerpoint/2010/main" val="415494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F699231-2E93-4B2B-9A84-A77FEB4834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11C14A1-EF37-43CD-960B-58734B9673C8}"/>
              </a:ext>
            </a:extLst>
          </p:cNvPr>
          <p:cNvSpPr txBox="1"/>
          <p:nvPr/>
        </p:nvSpPr>
        <p:spPr>
          <a:xfrm>
            <a:off x="306856" y="537684"/>
            <a:ext cx="60944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4000" b="1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Lipide</a:t>
            </a:r>
            <a:endParaRPr lang="de-DE" sz="4800" b="1" dirty="0">
              <a:solidFill>
                <a:srgbClr val="92D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Fettsäuren, Öle, Fette, Wachse, </a:t>
            </a:r>
            <a:r>
              <a:rPr lang="de-DE" sz="1800" dirty="0" err="1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amphiphile</a:t>
            </a:r>
            <a:r>
              <a:rPr lang="de-DE" sz="1800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Lipide, Lipidmembranen, </a:t>
            </a:r>
            <a:r>
              <a:rPr lang="de-DE" sz="1800" dirty="0" err="1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Isoprenoide</a:t>
            </a:r>
            <a:r>
              <a:rPr lang="de-DE" sz="1800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Steroide…</a:t>
            </a:r>
            <a:endParaRPr lang="de-DE" sz="2000" dirty="0">
              <a:solidFill>
                <a:srgbClr val="92D05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FD00809-7FCC-4878-87DB-C24F60DF15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452" y="22746"/>
            <a:ext cx="9864183" cy="604775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09C386C-9ADA-431D-BA63-6AFA7C092689}"/>
              </a:ext>
            </a:extLst>
          </p:cNvPr>
          <p:cNvSpPr/>
          <p:nvPr/>
        </p:nvSpPr>
        <p:spPr>
          <a:xfrm>
            <a:off x="7123176" y="6070502"/>
            <a:ext cx="2039112" cy="422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67AF62A-6F41-4B8E-A100-25E189BDEE6B}"/>
              </a:ext>
            </a:extLst>
          </p:cNvPr>
          <p:cNvSpPr/>
          <p:nvPr/>
        </p:nvSpPr>
        <p:spPr>
          <a:xfrm>
            <a:off x="8041064" y="6410227"/>
            <a:ext cx="1273624" cy="235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23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F699231-2E93-4B2B-9A84-A77FEB4834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04EF4C-6FD9-4D39-BAE0-FCFF71D870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1512" y="1609186"/>
            <a:ext cx="4608975" cy="3639627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2DAAA1F-22FF-4C64-BE33-85B8920F286F}"/>
              </a:ext>
            </a:extLst>
          </p:cNvPr>
          <p:cNvSpPr/>
          <p:nvPr/>
        </p:nvSpPr>
        <p:spPr>
          <a:xfrm>
            <a:off x="7123176" y="5934456"/>
            <a:ext cx="2039112" cy="558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4FC0302-E26D-46EC-8CC6-DE7CA2FCBA81}"/>
              </a:ext>
            </a:extLst>
          </p:cNvPr>
          <p:cNvSpPr/>
          <p:nvPr/>
        </p:nvSpPr>
        <p:spPr>
          <a:xfrm>
            <a:off x="8041064" y="6410227"/>
            <a:ext cx="1273624" cy="235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1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649691" cy="4576763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/>
                <a:ea typeface="Times New Roman" panose="02020603050405020304" pitchFamily="18" charset="0"/>
                <a:cs typeface="Arial"/>
              </a:rPr>
              <a:t>Kurze Vorstellung aller Teilnehmer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 b="1">
                <a:effectLst/>
                <a:latin typeface="Calibri"/>
                <a:ea typeface="Times New Roman" panose="02020603050405020304" pitchFamily="18" charset="0"/>
                <a:cs typeface="Arial"/>
              </a:rPr>
              <a:t>Arbeits- und Abstimmungsrhythmus in der Umsetzungsphase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Inhalte! – Struktur und Inhalte der DG-Treffen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</a:rPr>
              <a:t>Vorstellung neuer Teilnehmer</a:t>
            </a: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Status Quo – Einreichung der Skizzen aus der Konzeptphase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Pitch und Diskussion neuer Projektideen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Vorstellung Marktrecherchetool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Wrap</a:t>
            </a:r>
            <a:r>
              <a:rPr lang="de-DE" sz="18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de-DE" sz="1800" err="1">
                <a:latin typeface="Calibri"/>
                <a:ea typeface="Times New Roman" panose="02020603050405020304" pitchFamily="18" charset="0"/>
                <a:cs typeface="Calibri"/>
              </a:rPr>
              <a:t>up</a:t>
            </a:r>
            <a:endParaRPr lang="de-DE" sz="18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0" lvl="0" indent="0">
              <a:buNone/>
            </a:pPr>
            <a:endParaRPr lang="de-DE" sz="1800">
              <a:effectLst/>
              <a:latin typeface="Times New Roman"/>
              <a:ea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2BA8CC-B0DE-4676-BD80-5C0D39F2C2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CA0D9-F620-1B48-9B2A-494BFFD2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63"/>
            <a:ext cx="9649691" cy="1325563"/>
          </a:xfrm>
        </p:spPr>
        <p:txBody>
          <a:bodyPr>
            <a:normAutofit/>
          </a:bodyPr>
          <a:lstStyle/>
          <a:p>
            <a:r>
              <a:rPr lang="de-DE" sz="2800">
                <a:latin typeface="Ubuntu"/>
                <a:ea typeface="Source Sans Pro"/>
                <a:cs typeface="Poppins SemiBold"/>
              </a:rPr>
              <a:t>Arbeits- und </a:t>
            </a:r>
            <a:r>
              <a:rPr lang="de-DE" sz="2800" err="1">
                <a:latin typeface="Ubuntu"/>
                <a:ea typeface="Source Sans Pro"/>
                <a:cs typeface="Poppins SemiBold"/>
              </a:rPr>
              <a:t>Abstimmungsrhytmus</a:t>
            </a:r>
            <a:endParaRPr lang="de-DE" sz="48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35E542-6293-4DC0-93F8-367BB54C4460}"/>
              </a:ext>
            </a:extLst>
          </p:cNvPr>
          <p:cNvSpPr txBox="1"/>
          <p:nvPr/>
        </p:nvSpPr>
        <p:spPr>
          <a:xfrm>
            <a:off x="380977" y="2725303"/>
            <a:ext cx="7980218" cy="12280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/>
            <a:r>
              <a:rPr lang="en-GB" b="1" dirty="0">
                <a:latin typeface="Calibri"/>
                <a:ea typeface="Calibri" panose="020F0502020204030204" pitchFamily="34" charset="0"/>
                <a:cs typeface="Calibri"/>
              </a:rPr>
              <a:t>KW 47</a:t>
            </a:r>
            <a:r>
              <a:rPr lang="en-GB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-&gt; Mo, 22.11., 14:30 – 16:30Uhr: </a:t>
            </a:r>
            <a:r>
              <a:rPr lang="en-GB" sz="1800" b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DG F&amp;S</a:t>
            </a:r>
            <a:endParaRPr lang="de-DE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457200">
              <a:lnSpc>
                <a:spcPct val="105000"/>
              </a:lnSpc>
            </a:pPr>
            <a:r>
              <a:rPr lang="de-DE" sz="1800" b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KW 48</a:t>
            </a:r>
            <a:r>
              <a:rPr lang="de-DE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-&gt; Do 2.12. </a:t>
            </a:r>
            <a:r>
              <a:rPr lang="de-DE" dirty="0">
                <a:latin typeface="Calibri"/>
                <a:ea typeface="Calibri" panose="020F0502020204030204" pitchFamily="34" charset="0"/>
                <a:cs typeface="Calibri"/>
              </a:rPr>
              <a:t>13-15Uhr</a:t>
            </a:r>
            <a:r>
              <a:rPr lang="de-DE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de-DE" sz="1800" b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DG Proteine</a:t>
            </a:r>
            <a:endParaRPr lang="de-DE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457200">
              <a:lnSpc>
                <a:spcPct val="105000"/>
              </a:lnSpc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KW 49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-&gt; Di 7.12. 10-12Uhr: 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DG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BioPolymere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5000"/>
              </a:lnSpc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KW 50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-&gt;  Mi, 15.12. 13 – 15Uhr: 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DG Lipide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831CB1-87A2-4788-9B44-4CE8FAA8C367}"/>
              </a:ext>
            </a:extLst>
          </p:cNvPr>
          <p:cNvSpPr txBox="1"/>
          <p:nvPr/>
        </p:nvSpPr>
        <p:spPr>
          <a:xfrm>
            <a:off x="838200" y="1385549"/>
            <a:ext cx="551954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b="1" u="sng" dirty="0"/>
              <a:t>DG Treffen</a:t>
            </a:r>
            <a:endParaRPr lang="de-DE" b="1" u="sng" dirty="0"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cs typeface="Calibri"/>
              </a:rPr>
              <a:t>3-4 x pro Jahr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1 DG Treffen pro Woche</a:t>
            </a:r>
            <a:endParaRPr lang="de-DE" dirty="0"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r>
              <a:rPr lang="de-DE" dirty="0"/>
              <a:t>1 DG Leiter Treffen immer im Vorfeld zur Abstimmung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82DE9BA-389E-4AC2-98E4-D5769E5291CB}"/>
              </a:ext>
            </a:extLst>
          </p:cNvPr>
          <p:cNvSpPr txBox="1"/>
          <p:nvPr/>
        </p:nvSpPr>
        <p:spPr>
          <a:xfrm>
            <a:off x="838200" y="4541849"/>
            <a:ext cx="68462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b="1" u="sng" dirty="0"/>
              <a:t>Nächstes Bündnistreffen</a:t>
            </a:r>
            <a:endParaRPr lang="de-DE" u="sng" dirty="0"/>
          </a:p>
          <a:p>
            <a:r>
              <a:rPr lang="de-DE" dirty="0"/>
              <a:t>Digital: Vorschlag 27.1.2022, 13 – 15 Uhr</a:t>
            </a:r>
            <a:endParaRPr lang="de-DE" dirty="0">
              <a:cs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6AB776-C5B9-4115-B8BF-6C134904AA50}"/>
              </a:ext>
            </a:extLst>
          </p:cNvPr>
          <p:cNvSpPr txBox="1"/>
          <p:nvPr/>
        </p:nvSpPr>
        <p:spPr>
          <a:xfrm>
            <a:off x="6529251" y="2725303"/>
            <a:ext cx="46028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/>
              <a:t>Nächste DG-Treffen im März/April </a:t>
            </a:r>
            <a:endParaRPr lang="de-DE"/>
          </a:p>
          <a:p>
            <a:r>
              <a:rPr lang="de-DE" b="1"/>
              <a:t>Vermutlich ab KW9/10</a:t>
            </a:r>
          </a:p>
          <a:p>
            <a:r>
              <a:rPr lang="de-DE" b="1"/>
              <a:t>=&gt; Einladungen folgen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4E032C-9D18-412F-BB55-1BDB9A5FF0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58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Projektkonsortien kommen durch die offene und</a:t>
            </a:r>
            <a:br>
              <a:rPr lang="de-DE" sz="2800" dirty="0"/>
            </a:br>
            <a:r>
              <a:rPr lang="de-DE" sz="2800" dirty="0"/>
              <a:t>iterative Vorgehensweise passgenau zusammen</a:t>
            </a:r>
          </a:p>
        </p:txBody>
      </p:sp>
      <p:grpSp>
        <p:nvGrpSpPr>
          <p:cNvPr id="114" name="Gruppieren 113"/>
          <p:cNvGrpSpPr/>
          <p:nvPr/>
        </p:nvGrpSpPr>
        <p:grpSpPr>
          <a:xfrm>
            <a:off x="1240530" y="2269367"/>
            <a:ext cx="1492161" cy="1275799"/>
            <a:chOff x="1295476" y="2353606"/>
            <a:chExt cx="947522" cy="742545"/>
          </a:xfrm>
        </p:grpSpPr>
        <p:grpSp>
          <p:nvGrpSpPr>
            <p:cNvPr id="5" name="Group 11"/>
            <p:cNvGrpSpPr>
              <a:grpSpLocks noChangeAspect="1"/>
            </p:cNvGrpSpPr>
            <p:nvPr/>
          </p:nvGrpSpPr>
          <p:grpSpPr bwMode="auto">
            <a:xfrm>
              <a:off x="1425592" y="2459736"/>
              <a:ext cx="293480" cy="387104"/>
              <a:chOff x="2788" y="1226"/>
              <a:chExt cx="326" cy="430"/>
            </a:xfrm>
            <a:solidFill>
              <a:schemeClr val="accent6"/>
            </a:solidFill>
          </p:grpSpPr>
          <p:sp>
            <p:nvSpPr>
              <p:cNvPr id="7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1"/>
            <p:cNvGrpSpPr>
              <a:grpSpLocks noChangeAspect="1"/>
            </p:cNvGrpSpPr>
            <p:nvPr/>
          </p:nvGrpSpPr>
          <p:grpSpPr bwMode="auto">
            <a:xfrm>
              <a:off x="1295476" y="2696190"/>
              <a:ext cx="293480" cy="387104"/>
              <a:chOff x="2788" y="1226"/>
              <a:chExt cx="326" cy="430"/>
            </a:xfrm>
            <a:solidFill>
              <a:srgbClr val="78AA00"/>
            </a:solidFill>
          </p:grpSpPr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1"/>
            <p:cNvGrpSpPr>
              <a:grpSpLocks noChangeAspect="1"/>
            </p:cNvGrpSpPr>
            <p:nvPr/>
          </p:nvGrpSpPr>
          <p:grpSpPr bwMode="auto">
            <a:xfrm>
              <a:off x="1949518" y="2476841"/>
              <a:ext cx="293480" cy="387104"/>
              <a:chOff x="2788" y="1226"/>
              <a:chExt cx="326" cy="430"/>
            </a:xfrm>
            <a:solidFill>
              <a:srgbClr val="47660C"/>
            </a:solidFill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1"/>
            <p:cNvGrpSpPr>
              <a:grpSpLocks noChangeAspect="1"/>
            </p:cNvGrpSpPr>
            <p:nvPr/>
          </p:nvGrpSpPr>
          <p:grpSpPr bwMode="auto">
            <a:xfrm>
              <a:off x="1722725" y="2353606"/>
              <a:ext cx="293480" cy="387104"/>
              <a:chOff x="2788" y="1226"/>
              <a:chExt cx="326" cy="430"/>
            </a:xfrm>
            <a:solidFill>
              <a:schemeClr val="accent6"/>
            </a:solidFill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1"/>
            <p:cNvGrpSpPr>
              <a:grpSpLocks noChangeAspect="1"/>
            </p:cNvGrpSpPr>
            <p:nvPr/>
          </p:nvGrpSpPr>
          <p:grpSpPr bwMode="auto">
            <a:xfrm>
              <a:off x="1557180" y="2645392"/>
              <a:ext cx="293480" cy="387104"/>
              <a:chOff x="2788" y="1226"/>
              <a:chExt cx="326" cy="430"/>
            </a:xfrm>
            <a:solidFill>
              <a:srgbClr val="47660C"/>
            </a:solidFill>
          </p:grpSpPr>
          <p:sp>
            <p:nvSpPr>
              <p:cNvPr id="10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 bwMode="auto">
            <a:xfrm>
              <a:off x="1861829" y="2709047"/>
              <a:ext cx="293480" cy="387104"/>
              <a:chOff x="2788" y="1226"/>
              <a:chExt cx="326" cy="430"/>
            </a:xfrm>
            <a:solidFill>
              <a:srgbClr val="78AA00"/>
            </a:solidFill>
          </p:grpSpPr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8" name="Rechteck 117"/>
          <p:cNvSpPr/>
          <p:nvPr/>
        </p:nvSpPr>
        <p:spPr>
          <a:xfrm>
            <a:off x="1240530" y="1575255"/>
            <a:ext cx="159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latin typeface="Ubuntu" panose="020B0504030602030204" pitchFamily="34" charset="0"/>
              </a:rPr>
              <a:t>Dialoggruppen</a:t>
            </a:r>
            <a:endParaRPr lang="de-DE">
              <a:latin typeface="Ubuntu" panose="020B0504030602030204" pitchFamily="34" charset="0"/>
            </a:endParaRPr>
          </a:p>
        </p:txBody>
      </p:sp>
      <p:sp>
        <p:nvSpPr>
          <p:cNvPr id="119" name="Rechteck 118"/>
          <p:cNvSpPr/>
          <p:nvPr/>
        </p:nvSpPr>
        <p:spPr>
          <a:xfrm>
            <a:off x="5727050" y="1575255"/>
            <a:ext cx="159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latin typeface="Ubuntu" panose="020B0504030602030204" pitchFamily="34" charset="0"/>
              </a:rPr>
              <a:t>Dialoggruppen</a:t>
            </a:r>
            <a:endParaRPr lang="de-DE">
              <a:latin typeface="Ubuntu" panose="020B0504030602030204" pitchFamily="34" charset="0"/>
            </a:endParaRPr>
          </a:p>
        </p:txBody>
      </p:sp>
      <p:sp>
        <p:nvSpPr>
          <p:cNvPr id="120" name="Rechteck 119"/>
          <p:cNvSpPr/>
          <p:nvPr/>
        </p:nvSpPr>
        <p:spPr>
          <a:xfrm>
            <a:off x="3825658" y="1575255"/>
            <a:ext cx="977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latin typeface="Ubuntu" panose="020B0504030602030204" pitchFamily="34" charset="0"/>
              </a:rPr>
              <a:t>Bilateral</a:t>
            </a:r>
            <a:endParaRPr lang="de-DE">
              <a:latin typeface="Ubuntu" panose="020B0504030602030204" pitchFamily="34" charset="0"/>
            </a:endParaRPr>
          </a:p>
        </p:txBody>
      </p:sp>
      <p:grpSp>
        <p:nvGrpSpPr>
          <p:cNvPr id="83" name="Group 11"/>
          <p:cNvGrpSpPr>
            <a:grpSpLocks noChangeAspect="1"/>
          </p:cNvGrpSpPr>
          <p:nvPr/>
        </p:nvGrpSpPr>
        <p:grpSpPr bwMode="auto">
          <a:xfrm>
            <a:off x="4169484" y="2440885"/>
            <a:ext cx="289629" cy="416798"/>
            <a:chOff x="2788" y="1226"/>
            <a:chExt cx="326" cy="430"/>
          </a:xfrm>
          <a:solidFill>
            <a:schemeClr val="accent6"/>
          </a:solidFill>
        </p:grpSpPr>
        <p:sp>
          <p:nvSpPr>
            <p:cNvPr id="124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up 11"/>
          <p:cNvGrpSpPr>
            <a:grpSpLocks noChangeAspect="1"/>
          </p:cNvGrpSpPr>
          <p:nvPr/>
        </p:nvGrpSpPr>
        <p:grpSpPr bwMode="auto">
          <a:xfrm>
            <a:off x="4367300" y="2358495"/>
            <a:ext cx="289629" cy="416798"/>
            <a:chOff x="2788" y="1226"/>
            <a:chExt cx="326" cy="430"/>
          </a:xfrm>
          <a:solidFill>
            <a:srgbClr val="47660C"/>
          </a:solidFill>
        </p:grpSpPr>
        <p:sp>
          <p:nvSpPr>
            <p:cNvPr id="95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8" name="Group 11"/>
          <p:cNvGrpSpPr>
            <a:grpSpLocks noChangeAspect="1"/>
          </p:cNvGrpSpPr>
          <p:nvPr/>
        </p:nvGrpSpPr>
        <p:grpSpPr bwMode="auto">
          <a:xfrm>
            <a:off x="3971668" y="2368390"/>
            <a:ext cx="289629" cy="416798"/>
            <a:chOff x="2788" y="1226"/>
            <a:chExt cx="326" cy="430"/>
          </a:xfrm>
          <a:solidFill>
            <a:srgbClr val="78AA00"/>
          </a:solidFill>
        </p:grpSpPr>
        <p:sp>
          <p:nvSpPr>
            <p:cNvPr id="89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" name="Group 11"/>
          <p:cNvGrpSpPr>
            <a:grpSpLocks noChangeAspect="1"/>
          </p:cNvGrpSpPr>
          <p:nvPr/>
        </p:nvGrpSpPr>
        <p:grpSpPr bwMode="auto">
          <a:xfrm>
            <a:off x="4042743" y="3294947"/>
            <a:ext cx="289629" cy="416798"/>
            <a:chOff x="2788" y="1226"/>
            <a:chExt cx="326" cy="430"/>
          </a:xfrm>
          <a:solidFill>
            <a:srgbClr val="78AA00"/>
          </a:solidFill>
        </p:grpSpPr>
        <p:sp>
          <p:nvSpPr>
            <p:cNvPr id="127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9" name="Group 11"/>
          <p:cNvGrpSpPr>
            <a:grpSpLocks noChangeAspect="1"/>
          </p:cNvGrpSpPr>
          <p:nvPr/>
        </p:nvGrpSpPr>
        <p:grpSpPr bwMode="auto">
          <a:xfrm>
            <a:off x="4367301" y="3294947"/>
            <a:ext cx="289629" cy="416798"/>
            <a:chOff x="2788" y="1226"/>
            <a:chExt cx="326" cy="430"/>
          </a:xfrm>
          <a:solidFill>
            <a:srgbClr val="78AA00"/>
          </a:solidFill>
        </p:grpSpPr>
        <p:sp>
          <p:nvSpPr>
            <p:cNvPr id="130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2" name="Gruppieren 131"/>
          <p:cNvGrpSpPr/>
          <p:nvPr/>
        </p:nvGrpSpPr>
        <p:grpSpPr>
          <a:xfrm>
            <a:off x="5791194" y="2247277"/>
            <a:ext cx="1492161" cy="1275799"/>
            <a:chOff x="1295476" y="2353606"/>
            <a:chExt cx="947522" cy="742545"/>
          </a:xfrm>
        </p:grpSpPr>
        <p:grpSp>
          <p:nvGrpSpPr>
            <p:cNvPr id="133" name="Group 11"/>
            <p:cNvGrpSpPr>
              <a:grpSpLocks noChangeAspect="1"/>
            </p:cNvGrpSpPr>
            <p:nvPr/>
          </p:nvGrpSpPr>
          <p:grpSpPr bwMode="auto">
            <a:xfrm>
              <a:off x="1425592" y="2459736"/>
              <a:ext cx="293480" cy="387104"/>
              <a:chOff x="2788" y="1226"/>
              <a:chExt cx="326" cy="430"/>
            </a:xfrm>
            <a:solidFill>
              <a:schemeClr val="accent6"/>
            </a:solidFill>
          </p:grpSpPr>
          <p:sp>
            <p:nvSpPr>
              <p:cNvPr id="149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4" name="Group 11"/>
            <p:cNvGrpSpPr>
              <a:grpSpLocks noChangeAspect="1"/>
            </p:cNvGrpSpPr>
            <p:nvPr/>
          </p:nvGrpSpPr>
          <p:grpSpPr bwMode="auto">
            <a:xfrm>
              <a:off x="1295476" y="2696190"/>
              <a:ext cx="293480" cy="387104"/>
              <a:chOff x="2788" y="1226"/>
              <a:chExt cx="326" cy="430"/>
            </a:xfrm>
            <a:solidFill>
              <a:srgbClr val="78AA00"/>
            </a:solidFill>
          </p:grpSpPr>
          <p:sp>
            <p:nvSpPr>
              <p:cNvPr id="147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" name="Group 11"/>
            <p:cNvGrpSpPr>
              <a:grpSpLocks noChangeAspect="1"/>
            </p:cNvGrpSpPr>
            <p:nvPr/>
          </p:nvGrpSpPr>
          <p:grpSpPr bwMode="auto">
            <a:xfrm>
              <a:off x="1949518" y="2476841"/>
              <a:ext cx="293480" cy="387104"/>
              <a:chOff x="2788" y="1226"/>
              <a:chExt cx="326" cy="430"/>
            </a:xfrm>
            <a:solidFill>
              <a:srgbClr val="47660C"/>
            </a:solidFill>
          </p:grpSpPr>
          <p:sp>
            <p:nvSpPr>
              <p:cNvPr id="145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6" name="Group 11"/>
            <p:cNvGrpSpPr>
              <a:grpSpLocks noChangeAspect="1"/>
            </p:cNvGrpSpPr>
            <p:nvPr/>
          </p:nvGrpSpPr>
          <p:grpSpPr bwMode="auto">
            <a:xfrm>
              <a:off x="1722725" y="2353606"/>
              <a:ext cx="293480" cy="387104"/>
              <a:chOff x="2788" y="1226"/>
              <a:chExt cx="326" cy="430"/>
            </a:xfrm>
            <a:solidFill>
              <a:schemeClr val="accent6"/>
            </a:solidFill>
          </p:grpSpPr>
          <p:sp>
            <p:nvSpPr>
              <p:cNvPr id="143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7" name="Group 11"/>
            <p:cNvGrpSpPr>
              <a:grpSpLocks noChangeAspect="1"/>
            </p:cNvGrpSpPr>
            <p:nvPr/>
          </p:nvGrpSpPr>
          <p:grpSpPr bwMode="auto">
            <a:xfrm>
              <a:off x="1557180" y="2645392"/>
              <a:ext cx="293480" cy="387104"/>
              <a:chOff x="2788" y="1226"/>
              <a:chExt cx="326" cy="430"/>
            </a:xfrm>
            <a:solidFill>
              <a:srgbClr val="47660C"/>
            </a:solidFill>
          </p:grpSpPr>
          <p:sp>
            <p:nvSpPr>
              <p:cNvPr id="141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8" name="Group 11"/>
            <p:cNvGrpSpPr>
              <a:grpSpLocks noChangeAspect="1"/>
            </p:cNvGrpSpPr>
            <p:nvPr/>
          </p:nvGrpSpPr>
          <p:grpSpPr bwMode="auto">
            <a:xfrm>
              <a:off x="1861829" y="2709047"/>
              <a:ext cx="293480" cy="387104"/>
              <a:chOff x="2788" y="1226"/>
              <a:chExt cx="326" cy="430"/>
            </a:xfrm>
            <a:solidFill>
              <a:srgbClr val="78AA00"/>
            </a:solidFill>
          </p:grpSpPr>
          <p:sp>
            <p:nvSpPr>
              <p:cNvPr id="139" name="Oval 13"/>
              <p:cNvSpPr>
                <a:spLocks noChangeArrowheads="1"/>
              </p:cNvSpPr>
              <p:nvPr/>
            </p:nvSpPr>
            <p:spPr bwMode="auto">
              <a:xfrm>
                <a:off x="2871" y="1226"/>
                <a:ext cx="165" cy="15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4"/>
              <p:cNvSpPr>
                <a:spLocks/>
              </p:cNvSpPr>
              <p:nvPr/>
            </p:nvSpPr>
            <p:spPr bwMode="auto">
              <a:xfrm>
                <a:off x="2788" y="1396"/>
                <a:ext cx="326" cy="260"/>
              </a:xfrm>
              <a:custGeom>
                <a:avLst/>
                <a:gdLst>
                  <a:gd name="T0" fmla="*/ 138 w 138"/>
                  <a:gd name="T1" fmla="*/ 7 h 110"/>
                  <a:gd name="T2" fmla="*/ 131 w 138"/>
                  <a:gd name="T3" fmla="*/ 0 h 110"/>
                  <a:gd name="T4" fmla="*/ 7 w 138"/>
                  <a:gd name="T5" fmla="*/ 0 h 110"/>
                  <a:gd name="T6" fmla="*/ 0 w 138"/>
                  <a:gd name="T7" fmla="*/ 6 h 110"/>
                  <a:gd name="T8" fmla="*/ 0 w 138"/>
                  <a:gd name="T9" fmla="*/ 90 h 110"/>
                  <a:gd name="T10" fmla="*/ 8 w 138"/>
                  <a:gd name="T11" fmla="*/ 98 h 110"/>
                  <a:gd name="T12" fmla="*/ 13 w 138"/>
                  <a:gd name="T13" fmla="*/ 98 h 110"/>
                  <a:gd name="T14" fmla="*/ 20 w 138"/>
                  <a:gd name="T15" fmla="*/ 90 h 110"/>
                  <a:gd name="T16" fmla="*/ 20 w 138"/>
                  <a:gd name="T17" fmla="*/ 34 h 110"/>
                  <a:gd name="T18" fmla="*/ 27 w 138"/>
                  <a:gd name="T19" fmla="*/ 34 h 110"/>
                  <a:gd name="T20" fmla="*/ 27 w 138"/>
                  <a:gd name="T21" fmla="*/ 88 h 110"/>
                  <a:gd name="T22" fmla="*/ 49 w 138"/>
                  <a:gd name="T23" fmla="*/ 110 h 110"/>
                  <a:gd name="T24" fmla="*/ 89 w 138"/>
                  <a:gd name="T25" fmla="*/ 110 h 110"/>
                  <a:gd name="T26" fmla="*/ 111 w 138"/>
                  <a:gd name="T27" fmla="*/ 88 h 110"/>
                  <a:gd name="T28" fmla="*/ 111 w 138"/>
                  <a:gd name="T29" fmla="*/ 88 h 110"/>
                  <a:gd name="T30" fmla="*/ 111 w 138"/>
                  <a:gd name="T31" fmla="*/ 34 h 110"/>
                  <a:gd name="T32" fmla="*/ 118 w 138"/>
                  <a:gd name="T33" fmla="*/ 34 h 110"/>
                  <a:gd name="T34" fmla="*/ 118 w 138"/>
                  <a:gd name="T35" fmla="*/ 90 h 110"/>
                  <a:gd name="T36" fmla="*/ 125 w 138"/>
                  <a:gd name="T37" fmla="*/ 98 h 110"/>
                  <a:gd name="T38" fmla="*/ 126 w 138"/>
                  <a:gd name="T39" fmla="*/ 98 h 110"/>
                  <a:gd name="T40" fmla="*/ 131 w 138"/>
                  <a:gd name="T41" fmla="*/ 98 h 110"/>
                  <a:gd name="T42" fmla="*/ 138 w 138"/>
                  <a:gd name="T43" fmla="*/ 90 h 110"/>
                  <a:gd name="T44" fmla="*/ 138 w 138"/>
                  <a:gd name="T45" fmla="*/ 90 h 110"/>
                  <a:gd name="T46" fmla="*/ 138 w 138"/>
                  <a:gd name="T47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8" h="110">
                    <a:moveTo>
                      <a:pt x="138" y="7"/>
                    </a:moveTo>
                    <a:cubicBezTo>
                      <a:pt x="138" y="3"/>
                      <a:pt x="135" y="0"/>
                      <a:pt x="1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5"/>
                      <a:pt x="3" y="98"/>
                      <a:pt x="8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20" y="95"/>
                      <a:pt x="20" y="9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7" y="100"/>
                      <a:pt x="37" y="110"/>
                      <a:pt x="4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101" y="110"/>
                      <a:pt x="111" y="101"/>
                      <a:pt x="111" y="88"/>
                    </a:cubicBezTo>
                    <a:cubicBezTo>
                      <a:pt x="111" y="88"/>
                      <a:pt x="111" y="88"/>
                      <a:pt x="111" y="8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94"/>
                      <a:pt x="121" y="98"/>
                      <a:pt x="125" y="98"/>
                    </a:cubicBezTo>
                    <a:cubicBezTo>
                      <a:pt x="125" y="98"/>
                      <a:pt x="126" y="98"/>
                      <a:pt x="126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5" y="98"/>
                      <a:pt x="138" y="95"/>
                      <a:pt x="138" y="90"/>
                    </a:cubicBezTo>
                    <a:cubicBezTo>
                      <a:pt x="138" y="90"/>
                      <a:pt x="138" y="90"/>
                      <a:pt x="138" y="90"/>
                    </a:cubicBezTo>
                    <a:lnTo>
                      <a:pt x="1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51" name="Freeform 144"/>
          <p:cNvSpPr>
            <a:spLocks noEditPoints="1"/>
          </p:cNvSpPr>
          <p:nvPr/>
        </p:nvSpPr>
        <p:spPr bwMode="auto">
          <a:xfrm>
            <a:off x="3725291" y="2202442"/>
            <a:ext cx="252000" cy="288000"/>
          </a:xfrm>
          <a:custGeom>
            <a:avLst/>
            <a:gdLst>
              <a:gd name="T0" fmla="*/ 128 w 138"/>
              <a:gd name="T1" fmla="*/ 71 h 174"/>
              <a:gd name="T2" fmla="*/ 123 w 138"/>
              <a:gd name="T3" fmla="*/ 71 h 174"/>
              <a:gd name="T4" fmla="*/ 123 w 138"/>
              <a:gd name="T5" fmla="*/ 44 h 174"/>
              <a:gd name="T6" fmla="*/ 68 w 138"/>
              <a:gd name="T7" fmla="*/ 0 h 174"/>
              <a:gd name="T8" fmla="*/ 18 w 138"/>
              <a:gd name="T9" fmla="*/ 33 h 174"/>
              <a:gd name="T10" fmla="*/ 15 w 138"/>
              <a:gd name="T11" fmla="*/ 50 h 174"/>
              <a:gd name="T12" fmla="*/ 15 w 138"/>
              <a:gd name="T13" fmla="*/ 71 h 174"/>
              <a:gd name="T14" fmla="*/ 10 w 138"/>
              <a:gd name="T15" fmla="*/ 71 h 174"/>
              <a:gd name="T16" fmla="*/ 0 w 138"/>
              <a:gd name="T17" fmla="*/ 81 h 174"/>
              <a:gd name="T18" fmla="*/ 0 w 138"/>
              <a:gd name="T19" fmla="*/ 164 h 174"/>
              <a:gd name="T20" fmla="*/ 10 w 138"/>
              <a:gd name="T21" fmla="*/ 174 h 174"/>
              <a:gd name="T22" fmla="*/ 128 w 138"/>
              <a:gd name="T23" fmla="*/ 174 h 174"/>
              <a:gd name="T24" fmla="*/ 138 w 138"/>
              <a:gd name="T25" fmla="*/ 164 h 174"/>
              <a:gd name="T26" fmla="*/ 138 w 138"/>
              <a:gd name="T27" fmla="*/ 81 h 174"/>
              <a:gd name="T28" fmla="*/ 128 w 138"/>
              <a:gd name="T29" fmla="*/ 71 h 174"/>
              <a:gd name="T30" fmla="*/ 81 w 138"/>
              <a:gd name="T31" fmla="*/ 123 h 174"/>
              <a:gd name="T32" fmla="*/ 81 w 138"/>
              <a:gd name="T33" fmla="*/ 152 h 174"/>
              <a:gd name="T34" fmla="*/ 78 w 138"/>
              <a:gd name="T35" fmla="*/ 155 h 174"/>
              <a:gd name="T36" fmla="*/ 60 w 138"/>
              <a:gd name="T37" fmla="*/ 155 h 174"/>
              <a:gd name="T38" fmla="*/ 57 w 138"/>
              <a:gd name="T39" fmla="*/ 152 h 174"/>
              <a:gd name="T40" fmla="*/ 57 w 138"/>
              <a:gd name="T41" fmla="*/ 123 h 174"/>
              <a:gd name="T42" fmla="*/ 53 w 138"/>
              <a:gd name="T43" fmla="*/ 113 h 174"/>
              <a:gd name="T44" fmla="*/ 69 w 138"/>
              <a:gd name="T45" fmla="*/ 97 h 174"/>
              <a:gd name="T46" fmla="*/ 85 w 138"/>
              <a:gd name="T47" fmla="*/ 113 h 174"/>
              <a:gd name="T48" fmla="*/ 81 w 138"/>
              <a:gd name="T49" fmla="*/ 123 h 174"/>
              <a:gd name="T50" fmla="*/ 102 w 138"/>
              <a:gd name="T51" fmla="*/ 71 h 174"/>
              <a:gd name="T52" fmla="*/ 38 w 138"/>
              <a:gd name="T53" fmla="*/ 71 h 174"/>
              <a:gd name="T54" fmla="*/ 38 w 138"/>
              <a:gd name="T55" fmla="*/ 49 h 174"/>
              <a:gd name="T56" fmla="*/ 44 w 138"/>
              <a:gd name="T57" fmla="*/ 31 h 174"/>
              <a:gd name="T58" fmla="*/ 68 w 138"/>
              <a:gd name="T59" fmla="*/ 21 h 174"/>
              <a:gd name="T60" fmla="*/ 94 w 138"/>
              <a:gd name="T61" fmla="*/ 31 h 174"/>
              <a:gd name="T62" fmla="*/ 102 w 138"/>
              <a:gd name="T63" fmla="*/ 52 h 174"/>
              <a:gd name="T64" fmla="*/ 102 w 138"/>
              <a:gd name="T65" fmla="*/ 7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8" h="174">
                <a:moveTo>
                  <a:pt x="128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44"/>
                  <a:pt x="123" y="44"/>
                  <a:pt x="123" y="44"/>
                </a:cubicBezTo>
                <a:cubicBezTo>
                  <a:pt x="123" y="30"/>
                  <a:pt x="108" y="0"/>
                  <a:pt x="68" y="0"/>
                </a:cubicBezTo>
                <a:cubicBezTo>
                  <a:pt x="40" y="0"/>
                  <a:pt x="24" y="21"/>
                  <a:pt x="18" y="33"/>
                </a:cubicBezTo>
                <a:cubicBezTo>
                  <a:pt x="16" y="39"/>
                  <a:pt x="15" y="44"/>
                  <a:pt x="15" y="50"/>
                </a:cubicBezTo>
                <a:cubicBezTo>
                  <a:pt x="15" y="71"/>
                  <a:pt x="15" y="71"/>
                  <a:pt x="15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4" y="71"/>
                  <a:pt x="0" y="75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70"/>
                  <a:pt x="4" y="174"/>
                  <a:pt x="10" y="174"/>
                </a:cubicBezTo>
                <a:cubicBezTo>
                  <a:pt x="128" y="174"/>
                  <a:pt x="128" y="174"/>
                  <a:pt x="128" y="174"/>
                </a:cubicBezTo>
                <a:cubicBezTo>
                  <a:pt x="134" y="174"/>
                  <a:pt x="138" y="170"/>
                  <a:pt x="138" y="164"/>
                </a:cubicBezTo>
                <a:cubicBezTo>
                  <a:pt x="138" y="81"/>
                  <a:pt x="138" y="81"/>
                  <a:pt x="138" y="81"/>
                </a:cubicBezTo>
                <a:cubicBezTo>
                  <a:pt x="138" y="75"/>
                  <a:pt x="134" y="71"/>
                  <a:pt x="128" y="71"/>
                </a:cubicBezTo>
                <a:close/>
                <a:moveTo>
                  <a:pt x="81" y="123"/>
                </a:moveTo>
                <a:cubicBezTo>
                  <a:pt x="81" y="152"/>
                  <a:pt x="81" y="152"/>
                  <a:pt x="81" y="152"/>
                </a:cubicBezTo>
                <a:cubicBezTo>
                  <a:pt x="81" y="154"/>
                  <a:pt x="80" y="155"/>
                  <a:pt x="78" y="155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58" y="155"/>
                  <a:pt x="57" y="154"/>
                  <a:pt x="57" y="152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55" y="121"/>
                  <a:pt x="53" y="117"/>
                  <a:pt x="53" y="113"/>
                </a:cubicBezTo>
                <a:cubicBezTo>
                  <a:pt x="53" y="104"/>
                  <a:pt x="60" y="97"/>
                  <a:pt x="69" y="97"/>
                </a:cubicBezTo>
                <a:cubicBezTo>
                  <a:pt x="78" y="97"/>
                  <a:pt x="85" y="104"/>
                  <a:pt x="85" y="113"/>
                </a:cubicBezTo>
                <a:cubicBezTo>
                  <a:pt x="85" y="117"/>
                  <a:pt x="83" y="121"/>
                  <a:pt x="81" y="123"/>
                </a:cubicBezTo>
                <a:close/>
                <a:moveTo>
                  <a:pt x="102" y="71"/>
                </a:moveTo>
                <a:cubicBezTo>
                  <a:pt x="38" y="71"/>
                  <a:pt x="38" y="71"/>
                  <a:pt x="38" y="71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3"/>
                  <a:pt x="40" y="36"/>
                  <a:pt x="44" y="31"/>
                </a:cubicBezTo>
                <a:cubicBezTo>
                  <a:pt x="50" y="25"/>
                  <a:pt x="59" y="21"/>
                  <a:pt x="68" y="21"/>
                </a:cubicBezTo>
                <a:cubicBezTo>
                  <a:pt x="77" y="21"/>
                  <a:pt x="87" y="25"/>
                  <a:pt x="94" y="31"/>
                </a:cubicBezTo>
                <a:cubicBezTo>
                  <a:pt x="99" y="37"/>
                  <a:pt x="102" y="44"/>
                  <a:pt x="102" y="52"/>
                </a:cubicBezTo>
                <a:lnTo>
                  <a:pt x="102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44"/>
          <p:cNvSpPr>
            <a:spLocks noEditPoints="1"/>
          </p:cNvSpPr>
          <p:nvPr/>
        </p:nvSpPr>
        <p:spPr bwMode="auto">
          <a:xfrm>
            <a:off x="3743319" y="3115917"/>
            <a:ext cx="252000" cy="288000"/>
          </a:xfrm>
          <a:custGeom>
            <a:avLst/>
            <a:gdLst>
              <a:gd name="T0" fmla="*/ 128 w 138"/>
              <a:gd name="T1" fmla="*/ 71 h 174"/>
              <a:gd name="T2" fmla="*/ 123 w 138"/>
              <a:gd name="T3" fmla="*/ 71 h 174"/>
              <a:gd name="T4" fmla="*/ 123 w 138"/>
              <a:gd name="T5" fmla="*/ 44 h 174"/>
              <a:gd name="T6" fmla="*/ 68 w 138"/>
              <a:gd name="T7" fmla="*/ 0 h 174"/>
              <a:gd name="T8" fmla="*/ 18 w 138"/>
              <a:gd name="T9" fmla="*/ 33 h 174"/>
              <a:gd name="T10" fmla="*/ 15 w 138"/>
              <a:gd name="T11" fmla="*/ 50 h 174"/>
              <a:gd name="T12" fmla="*/ 15 w 138"/>
              <a:gd name="T13" fmla="*/ 71 h 174"/>
              <a:gd name="T14" fmla="*/ 10 w 138"/>
              <a:gd name="T15" fmla="*/ 71 h 174"/>
              <a:gd name="T16" fmla="*/ 0 w 138"/>
              <a:gd name="T17" fmla="*/ 81 h 174"/>
              <a:gd name="T18" fmla="*/ 0 w 138"/>
              <a:gd name="T19" fmla="*/ 164 h 174"/>
              <a:gd name="T20" fmla="*/ 10 w 138"/>
              <a:gd name="T21" fmla="*/ 174 h 174"/>
              <a:gd name="T22" fmla="*/ 128 w 138"/>
              <a:gd name="T23" fmla="*/ 174 h 174"/>
              <a:gd name="T24" fmla="*/ 138 w 138"/>
              <a:gd name="T25" fmla="*/ 164 h 174"/>
              <a:gd name="T26" fmla="*/ 138 w 138"/>
              <a:gd name="T27" fmla="*/ 81 h 174"/>
              <a:gd name="T28" fmla="*/ 128 w 138"/>
              <a:gd name="T29" fmla="*/ 71 h 174"/>
              <a:gd name="T30" fmla="*/ 81 w 138"/>
              <a:gd name="T31" fmla="*/ 123 h 174"/>
              <a:gd name="T32" fmla="*/ 81 w 138"/>
              <a:gd name="T33" fmla="*/ 152 h 174"/>
              <a:gd name="T34" fmla="*/ 78 w 138"/>
              <a:gd name="T35" fmla="*/ 155 h 174"/>
              <a:gd name="T36" fmla="*/ 60 w 138"/>
              <a:gd name="T37" fmla="*/ 155 h 174"/>
              <a:gd name="T38" fmla="*/ 57 w 138"/>
              <a:gd name="T39" fmla="*/ 152 h 174"/>
              <a:gd name="T40" fmla="*/ 57 w 138"/>
              <a:gd name="T41" fmla="*/ 123 h 174"/>
              <a:gd name="T42" fmla="*/ 53 w 138"/>
              <a:gd name="T43" fmla="*/ 113 h 174"/>
              <a:gd name="T44" fmla="*/ 69 w 138"/>
              <a:gd name="T45" fmla="*/ 97 h 174"/>
              <a:gd name="T46" fmla="*/ 85 w 138"/>
              <a:gd name="T47" fmla="*/ 113 h 174"/>
              <a:gd name="T48" fmla="*/ 81 w 138"/>
              <a:gd name="T49" fmla="*/ 123 h 174"/>
              <a:gd name="T50" fmla="*/ 102 w 138"/>
              <a:gd name="T51" fmla="*/ 71 h 174"/>
              <a:gd name="T52" fmla="*/ 38 w 138"/>
              <a:gd name="T53" fmla="*/ 71 h 174"/>
              <a:gd name="T54" fmla="*/ 38 w 138"/>
              <a:gd name="T55" fmla="*/ 49 h 174"/>
              <a:gd name="T56" fmla="*/ 44 w 138"/>
              <a:gd name="T57" fmla="*/ 31 h 174"/>
              <a:gd name="T58" fmla="*/ 68 w 138"/>
              <a:gd name="T59" fmla="*/ 21 h 174"/>
              <a:gd name="T60" fmla="*/ 94 w 138"/>
              <a:gd name="T61" fmla="*/ 31 h 174"/>
              <a:gd name="T62" fmla="*/ 102 w 138"/>
              <a:gd name="T63" fmla="*/ 52 h 174"/>
              <a:gd name="T64" fmla="*/ 102 w 138"/>
              <a:gd name="T65" fmla="*/ 7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8" h="174">
                <a:moveTo>
                  <a:pt x="128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44"/>
                  <a:pt x="123" y="44"/>
                  <a:pt x="123" y="44"/>
                </a:cubicBezTo>
                <a:cubicBezTo>
                  <a:pt x="123" y="30"/>
                  <a:pt x="108" y="0"/>
                  <a:pt x="68" y="0"/>
                </a:cubicBezTo>
                <a:cubicBezTo>
                  <a:pt x="40" y="0"/>
                  <a:pt x="24" y="21"/>
                  <a:pt x="18" y="33"/>
                </a:cubicBezTo>
                <a:cubicBezTo>
                  <a:pt x="16" y="39"/>
                  <a:pt x="15" y="44"/>
                  <a:pt x="15" y="50"/>
                </a:cubicBezTo>
                <a:cubicBezTo>
                  <a:pt x="15" y="71"/>
                  <a:pt x="15" y="71"/>
                  <a:pt x="15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4" y="71"/>
                  <a:pt x="0" y="75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70"/>
                  <a:pt x="4" y="174"/>
                  <a:pt x="10" y="174"/>
                </a:cubicBezTo>
                <a:cubicBezTo>
                  <a:pt x="128" y="174"/>
                  <a:pt x="128" y="174"/>
                  <a:pt x="128" y="174"/>
                </a:cubicBezTo>
                <a:cubicBezTo>
                  <a:pt x="134" y="174"/>
                  <a:pt x="138" y="170"/>
                  <a:pt x="138" y="164"/>
                </a:cubicBezTo>
                <a:cubicBezTo>
                  <a:pt x="138" y="81"/>
                  <a:pt x="138" y="81"/>
                  <a:pt x="138" y="81"/>
                </a:cubicBezTo>
                <a:cubicBezTo>
                  <a:pt x="138" y="75"/>
                  <a:pt x="134" y="71"/>
                  <a:pt x="128" y="71"/>
                </a:cubicBezTo>
                <a:close/>
                <a:moveTo>
                  <a:pt x="81" y="123"/>
                </a:moveTo>
                <a:cubicBezTo>
                  <a:pt x="81" y="152"/>
                  <a:pt x="81" y="152"/>
                  <a:pt x="81" y="152"/>
                </a:cubicBezTo>
                <a:cubicBezTo>
                  <a:pt x="81" y="154"/>
                  <a:pt x="80" y="155"/>
                  <a:pt x="78" y="155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58" y="155"/>
                  <a:pt x="57" y="154"/>
                  <a:pt x="57" y="152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55" y="121"/>
                  <a:pt x="53" y="117"/>
                  <a:pt x="53" y="113"/>
                </a:cubicBezTo>
                <a:cubicBezTo>
                  <a:pt x="53" y="104"/>
                  <a:pt x="60" y="97"/>
                  <a:pt x="69" y="97"/>
                </a:cubicBezTo>
                <a:cubicBezTo>
                  <a:pt x="78" y="97"/>
                  <a:pt x="85" y="104"/>
                  <a:pt x="85" y="113"/>
                </a:cubicBezTo>
                <a:cubicBezTo>
                  <a:pt x="85" y="117"/>
                  <a:pt x="83" y="121"/>
                  <a:pt x="81" y="123"/>
                </a:cubicBezTo>
                <a:close/>
                <a:moveTo>
                  <a:pt x="102" y="71"/>
                </a:moveTo>
                <a:cubicBezTo>
                  <a:pt x="38" y="71"/>
                  <a:pt x="38" y="71"/>
                  <a:pt x="38" y="71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3"/>
                  <a:pt x="40" y="36"/>
                  <a:pt x="44" y="31"/>
                </a:cubicBezTo>
                <a:cubicBezTo>
                  <a:pt x="50" y="25"/>
                  <a:pt x="59" y="21"/>
                  <a:pt x="68" y="21"/>
                </a:cubicBezTo>
                <a:cubicBezTo>
                  <a:pt x="77" y="21"/>
                  <a:pt x="87" y="25"/>
                  <a:pt x="94" y="31"/>
                </a:cubicBezTo>
                <a:cubicBezTo>
                  <a:pt x="99" y="37"/>
                  <a:pt x="102" y="44"/>
                  <a:pt x="102" y="52"/>
                </a:cubicBezTo>
                <a:lnTo>
                  <a:pt x="102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332659" y="3901803"/>
            <a:ext cx="2087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Geschützter Raum mit individuellen Geheimhaltungs-vereinbarungen</a:t>
            </a:r>
          </a:p>
        </p:txBody>
      </p:sp>
      <p:sp>
        <p:nvSpPr>
          <p:cNvPr id="155" name="Textfeld 154"/>
          <p:cNvSpPr txBox="1"/>
          <p:nvPr/>
        </p:nvSpPr>
        <p:spPr>
          <a:xfrm>
            <a:off x="918736" y="3883253"/>
            <a:ext cx="2123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Offener Austausch über Bedürfnisse, Innovationen und Lösungen </a:t>
            </a:r>
          </a:p>
          <a:p>
            <a:pPr algn="ctr"/>
            <a:endParaRPr lang="de-DE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Vermittlung unterstützt durch DG-Leitung</a:t>
            </a:r>
          </a:p>
          <a:p>
            <a:pPr algn="ctr"/>
            <a:endParaRPr lang="de-DE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6" name="Freeform 90"/>
          <p:cNvSpPr>
            <a:spLocks noEditPoints="1"/>
          </p:cNvSpPr>
          <p:nvPr/>
        </p:nvSpPr>
        <p:spPr bwMode="auto">
          <a:xfrm>
            <a:off x="1122649" y="2260982"/>
            <a:ext cx="341645" cy="327529"/>
          </a:xfrm>
          <a:custGeom>
            <a:avLst/>
            <a:gdLst>
              <a:gd name="T0" fmla="*/ 157 w 167"/>
              <a:gd name="T1" fmla="*/ 17 h 151"/>
              <a:gd name="T2" fmla="*/ 122 w 167"/>
              <a:gd name="T3" fmla="*/ 0 h 151"/>
              <a:gd name="T4" fmla="*/ 80 w 167"/>
              <a:gd name="T5" fmla="*/ 27 h 151"/>
              <a:gd name="T6" fmla="*/ 75 w 167"/>
              <a:gd name="T7" fmla="*/ 51 h 151"/>
              <a:gd name="T8" fmla="*/ 75 w 167"/>
              <a:gd name="T9" fmla="*/ 68 h 151"/>
              <a:gd name="T10" fmla="*/ 17 w 167"/>
              <a:gd name="T11" fmla="*/ 68 h 151"/>
              <a:gd name="T12" fmla="*/ 0 w 167"/>
              <a:gd name="T13" fmla="*/ 85 h 151"/>
              <a:gd name="T14" fmla="*/ 0 w 167"/>
              <a:gd name="T15" fmla="*/ 134 h 151"/>
              <a:gd name="T16" fmla="*/ 17 w 167"/>
              <a:gd name="T17" fmla="*/ 151 h 151"/>
              <a:gd name="T18" fmla="*/ 100 w 167"/>
              <a:gd name="T19" fmla="*/ 151 h 151"/>
              <a:gd name="T20" fmla="*/ 117 w 167"/>
              <a:gd name="T21" fmla="*/ 134 h 151"/>
              <a:gd name="T22" fmla="*/ 117 w 167"/>
              <a:gd name="T23" fmla="*/ 85 h 151"/>
              <a:gd name="T24" fmla="*/ 100 w 167"/>
              <a:gd name="T25" fmla="*/ 68 h 151"/>
              <a:gd name="T26" fmla="*/ 99 w 167"/>
              <a:gd name="T27" fmla="*/ 68 h 151"/>
              <a:gd name="T28" fmla="*/ 99 w 167"/>
              <a:gd name="T29" fmla="*/ 49 h 151"/>
              <a:gd name="T30" fmla="*/ 103 w 167"/>
              <a:gd name="T31" fmla="*/ 34 h 151"/>
              <a:gd name="T32" fmla="*/ 119 w 167"/>
              <a:gd name="T33" fmla="*/ 24 h 151"/>
              <a:gd name="T34" fmla="*/ 136 w 167"/>
              <a:gd name="T35" fmla="*/ 30 h 151"/>
              <a:gd name="T36" fmla="*/ 143 w 167"/>
              <a:gd name="T37" fmla="*/ 45 h 151"/>
              <a:gd name="T38" fmla="*/ 143 w 167"/>
              <a:gd name="T39" fmla="*/ 71 h 151"/>
              <a:gd name="T40" fmla="*/ 167 w 167"/>
              <a:gd name="T41" fmla="*/ 71 h 151"/>
              <a:gd name="T42" fmla="*/ 167 w 167"/>
              <a:gd name="T43" fmla="*/ 48 h 151"/>
              <a:gd name="T44" fmla="*/ 157 w 167"/>
              <a:gd name="T45" fmla="*/ 17 h 151"/>
              <a:gd name="T46" fmla="*/ 66 w 167"/>
              <a:gd name="T47" fmla="*/ 122 h 151"/>
              <a:gd name="T48" fmla="*/ 66 w 167"/>
              <a:gd name="T49" fmla="*/ 137 h 151"/>
              <a:gd name="T50" fmla="*/ 52 w 167"/>
              <a:gd name="T51" fmla="*/ 137 h 151"/>
              <a:gd name="T52" fmla="*/ 52 w 167"/>
              <a:gd name="T53" fmla="*/ 121 h 151"/>
              <a:gd name="T54" fmla="*/ 45 w 167"/>
              <a:gd name="T55" fmla="*/ 109 h 151"/>
              <a:gd name="T56" fmla="*/ 59 w 167"/>
              <a:gd name="T57" fmla="*/ 95 h 151"/>
              <a:gd name="T58" fmla="*/ 74 w 167"/>
              <a:gd name="T59" fmla="*/ 109 h 151"/>
              <a:gd name="T60" fmla="*/ 66 w 167"/>
              <a:gd name="T61" fmla="*/ 12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7" h="151">
                <a:moveTo>
                  <a:pt x="157" y="17"/>
                </a:moveTo>
                <a:cubicBezTo>
                  <a:pt x="150" y="8"/>
                  <a:pt x="140" y="0"/>
                  <a:pt x="122" y="0"/>
                </a:cubicBezTo>
                <a:cubicBezTo>
                  <a:pt x="97" y="0"/>
                  <a:pt x="85" y="14"/>
                  <a:pt x="80" y="27"/>
                </a:cubicBezTo>
                <a:cubicBezTo>
                  <a:pt x="77" y="35"/>
                  <a:pt x="75" y="43"/>
                  <a:pt x="75" y="51"/>
                </a:cubicBezTo>
                <a:cubicBezTo>
                  <a:pt x="75" y="68"/>
                  <a:pt x="75" y="68"/>
                  <a:pt x="75" y="68"/>
                </a:cubicBezTo>
                <a:cubicBezTo>
                  <a:pt x="17" y="68"/>
                  <a:pt x="17" y="68"/>
                  <a:pt x="17" y="68"/>
                </a:cubicBezTo>
                <a:cubicBezTo>
                  <a:pt x="7" y="68"/>
                  <a:pt x="0" y="75"/>
                  <a:pt x="0" y="85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4"/>
                  <a:pt x="7" y="151"/>
                  <a:pt x="17" y="151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9" y="151"/>
                  <a:pt x="117" y="144"/>
                  <a:pt x="117" y="134"/>
                </a:cubicBezTo>
                <a:cubicBezTo>
                  <a:pt x="117" y="85"/>
                  <a:pt x="117" y="85"/>
                  <a:pt x="117" y="85"/>
                </a:cubicBezTo>
                <a:cubicBezTo>
                  <a:pt x="117" y="75"/>
                  <a:pt x="109" y="68"/>
                  <a:pt x="100" y="68"/>
                </a:cubicBezTo>
                <a:cubicBezTo>
                  <a:pt x="99" y="68"/>
                  <a:pt x="99" y="68"/>
                  <a:pt x="99" y="68"/>
                </a:cubicBezTo>
                <a:cubicBezTo>
                  <a:pt x="99" y="49"/>
                  <a:pt x="99" y="49"/>
                  <a:pt x="99" y="49"/>
                </a:cubicBezTo>
                <a:cubicBezTo>
                  <a:pt x="99" y="44"/>
                  <a:pt x="101" y="38"/>
                  <a:pt x="103" y="34"/>
                </a:cubicBezTo>
                <a:cubicBezTo>
                  <a:pt x="106" y="29"/>
                  <a:pt x="111" y="24"/>
                  <a:pt x="119" y="24"/>
                </a:cubicBezTo>
                <a:cubicBezTo>
                  <a:pt x="127" y="24"/>
                  <a:pt x="133" y="26"/>
                  <a:pt x="136" y="30"/>
                </a:cubicBezTo>
                <a:cubicBezTo>
                  <a:pt x="141" y="33"/>
                  <a:pt x="143" y="39"/>
                  <a:pt x="143" y="45"/>
                </a:cubicBezTo>
                <a:cubicBezTo>
                  <a:pt x="143" y="54"/>
                  <a:pt x="143" y="71"/>
                  <a:pt x="143" y="71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7" y="48"/>
                  <a:pt x="167" y="48"/>
                  <a:pt x="167" y="48"/>
                </a:cubicBezTo>
                <a:cubicBezTo>
                  <a:pt x="167" y="37"/>
                  <a:pt x="164" y="26"/>
                  <a:pt x="157" y="17"/>
                </a:cubicBezTo>
                <a:close/>
                <a:moveTo>
                  <a:pt x="66" y="122"/>
                </a:moveTo>
                <a:cubicBezTo>
                  <a:pt x="66" y="137"/>
                  <a:pt x="66" y="137"/>
                  <a:pt x="66" y="137"/>
                </a:cubicBezTo>
                <a:cubicBezTo>
                  <a:pt x="52" y="137"/>
                  <a:pt x="52" y="137"/>
                  <a:pt x="52" y="137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48" y="119"/>
                  <a:pt x="45" y="114"/>
                  <a:pt x="45" y="109"/>
                </a:cubicBezTo>
                <a:cubicBezTo>
                  <a:pt x="45" y="101"/>
                  <a:pt x="52" y="95"/>
                  <a:pt x="59" y="95"/>
                </a:cubicBezTo>
                <a:cubicBezTo>
                  <a:pt x="67" y="95"/>
                  <a:pt x="74" y="101"/>
                  <a:pt x="74" y="109"/>
                </a:cubicBezTo>
                <a:cubicBezTo>
                  <a:pt x="74" y="115"/>
                  <a:pt x="71" y="119"/>
                  <a:pt x="66" y="1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90"/>
          <p:cNvSpPr>
            <a:spLocks noEditPoints="1"/>
          </p:cNvSpPr>
          <p:nvPr/>
        </p:nvSpPr>
        <p:spPr bwMode="auto">
          <a:xfrm>
            <a:off x="5738041" y="2220967"/>
            <a:ext cx="341645" cy="327529"/>
          </a:xfrm>
          <a:custGeom>
            <a:avLst/>
            <a:gdLst>
              <a:gd name="T0" fmla="*/ 157 w 167"/>
              <a:gd name="T1" fmla="*/ 17 h 151"/>
              <a:gd name="T2" fmla="*/ 122 w 167"/>
              <a:gd name="T3" fmla="*/ 0 h 151"/>
              <a:gd name="T4" fmla="*/ 80 w 167"/>
              <a:gd name="T5" fmla="*/ 27 h 151"/>
              <a:gd name="T6" fmla="*/ 75 w 167"/>
              <a:gd name="T7" fmla="*/ 51 h 151"/>
              <a:gd name="T8" fmla="*/ 75 w 167"/>
              <a:gd name="T9" fmla="*/ 68 h 151"/>
              <a:gd name="T10" fmla="*/ 17 w 167"/>
              <a:gd name="T11" fmla="*/ 68 h 151"/>
              <a:gd name="T12" fmla="*/ 0 w 167"/>
              <a:gd name="T13" fmla="*/ 85 h 151"/>
              <a:gd name="T14" fmla="*/ 0 w 167"/>
              <a:gd name="T15" fmla="*/ 134 h 151"/>
              <a:gd name="T16" fmla="*/ 17 w 167"/>
              <a:gd name="T17" fmla="*/ 151 h 151"/>
              <a:gd name="T18" fmla="*/ 100 w 167"/>
              <a:gd name="T19" fmla="*/ 151 h 151"/>
              <a:gd name="T20" fmla="*/ 117 w 167"/>
              <a:gd name="T21" fmla="*/ 134 h 151"/>
              <a:gd name="T22" fmla="*/ 117 w 167"/>
              <a:gd name="T23" fmla="*/ 85 h 151"/>
              <a:gd name="T24" fmla="*/ 100 w 167"/>
              <a:gd name="T25" fmla="*/ 68 h 151"/>
              <a:gd name="T26" fmla="*/ 99 w 167"/>
              <a:gd name="T27" fmla="*/ 68 h 151"/>
              <a:gd name="T28" fmla="*/ 99 w 167"/>
              <a:gd name="T29" fmla="*/ 49 h 151"/>
              <a:gd name="T30" fmla="*/ 103 w 167"/>
              <a:gd name="T31" fmla="*/ 34 h 151"/>
              <a:gd name="T32" fmla="*/ 119 w 167"/>
              <a:gd name="T33" fmla="*/ 24 h 151"/>
              <a:gd name="T34" fmla="*/ 136 w 167"/>
              <a:gd name="T35" fmla="*/ 30 h 151"/>
              <a:gd name="T36" fmla="*/ 143 w 167"/>
              <a:gd name="T37" fmla="*/ 45 h 151"/>
              <a:gd name="T38" fmla="*/ 143 w 167"/>
              <a:gd name="T39" fmla="*/ 71 h 151"/>
              <a:gd name="T40" fmla="*/ 167 w 167"/>
              <a:gd name="T41" fmla="*/ 71 h 151"/>
              <a:gd name="T42" fmla="*/ 167 w 167"/>
              <a:gd name="T43" fmla="*/ 48 h 151"/>
              <a:gd name="T44" fmla="*/ 157 w 167"/>
              <a:gd name="T45" fmla="*/ 17 h 151"/>
              <a:gd name="T46" fmla="*/ 66 w 167"/>
              <a:gd name="T47" fmla="*/ 122 h 151"/>
              <a:gd name="T48" fmla="*/ 66 w 167"/>
              <a:gd name="T49" fmla="*/ 137 h 151"/>
              <a:gd name="T50" fmla="*/ 52 w 167"/>
              <a:gd name="T51" fmla="*/ 137 h 151"/>
              <a:gd name="T52" fmla="*/ 52 w 167"/>
              <a:gd name="T53" fmla="*/ 121 h 151"/>
              <a:gd name="T54" fmla="*/ 45 w 167"/>
              <a:gd name="T55" fmla="*/ 109 h 151"/>
              <a:gd name="T56" fmla="*/ 59 w 167"/>
              <a:gd name="T57" fmla="*/ 95 h 151"/>
              <a:gd name="T58" fmla="*/ 74 w 167"/>
              <a:gd name="T59" fmla="*/ 109 h 151"/>
              <a:gd name="T60" fmla="*/ 66 w 167"/>
              <a:gd name="T61" fmla="*/ 12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7" h="151">
                <a:moveTo>
                  <a:pt x="157" y="17"/>
                </a:moveTo>
                <a:cubicBezTo>
                  <a:pt x="150" y="8"/>
                  <a:pt x="140" y="0"/>
                  <a:pt x="122" y="0"/>
                </a:cubicBezTo>
                <a:cubicBezTo>
                  <a:pt x="97" y="0"/>
                  <a:pt x="85" y="14"/>
                  <a:pt x="80" y="27"/>
                </a:cubicBezTo>
                <a:cubicBezTo>
                  <a:pt x="77" y="35"/>
                  <a:pt x="75" y="43"/>
                  <a:pt x="75" y="51"/>
                </a:cubicBezTo>
                <a:cubicBezTo>
                  <a:pt x="75" y="68"/>
                  <a:pt x="75" y="68"/>
                  <a:pt x="75" y="68"/>
                </a:cubicBezTo>
                <a:cubicBezTo>
                  <a:pt x="17" y="68"/>
                  <a:pt x="17" y="68"/>
                  <a:pt x="17" y="68"/>
                </a:cubicBezTo>
                <a:cubicBezTo>
                  <a:pt x="7" y="68"/>
                  <a:pt x="0" y="75"/>
                  <a:pt x="0" y="85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4"/>
                  <a:pt x="7" y="151"/>
                  <a:pt x="17" y="151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9" y="151"/>
                  <a:pt x="117" y="144"/>
                  <a:pt x="117" y="134"/>
                </a:cubicBezTo>
                <a:cubicBezTo>
                  <a:pt x="117" y="85"/>
                  <a:pt x="117" y="85"/>
                  <a:pt x="117" y="85"/>
                </a:cubicBezTo>
                <a:cubicBezTo>
                  <a:pt x="117" y="75"/>
                  <a:pt x="109" y="68"/>
                  <a:pt x="100" y="68"/>
                </a:cubicBezTo>
                <a:cubicBezTo>
                  <a:pt x="99" y="68"/>
                  <a:pt x="99" y="68"/>
                  <a:pt x="99" y="68"/>
                </a:cubicBezTo>
                <a:cubicBezTo>
                  <a:pt x="99" y="49"/>
                  <a:pt x="99" y="49"/>
                  <a:pt x="99" y="49"/>
                </a:cubicBezTo>
                <a:cubicBezTo>
                  <a:pt x="99" y="44"/>
                  <a:pt x="101" y="38"/>
                  <a:pt x="103" y="34"/>
                </a:cubicBezTo>
                <a:cubicBezTo>
                  <a:pt x="106" y="29"/>
                  <a:pt x="111" y="24"/>
                  <a:pt x="119" y="24"/>
                </a:cubicBezTo>
                <a:cubicBezTo>
                  <a:pt x="127" y="24"/>
                  <a:pt x="133" y="26"/>
                  <a:pt x="136" y="30"/>
                </a:cubicBezTo>
                <a:cubicBezTo>
                  <a:pt x="141" y="33"/>
                  <a:pt x="143" y="39"/>
                  <a:pt x="143" y="45"/>
                </a:cubicBezTo>
                <a:cubicBezTo>
                  <a:pt x="143" y="54"/>
                  <a:pt x="143" y="71"/>
                  <a:pt x="143" y="71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7" y="48"/>
                  <a:pt x="167" y="48"/>
                  <a:pt x="167" y="48"/>
                </a:cubicBezTo>
                <a:cubicBezTo>
                  <a:pt x="167" y="37"/>
                  <a:pt x="164" y="26"/>
                  <a:pt x="157" y="17"/>
                </a:cubicBezTo>
                <a:close/>
                <a:moveTo>
                  <a:pt x="66" y="122"/>
                </a:moveTo>
                <a:cubicBezTo>
                  <a:pt x="66" y="137"/>
                  <a:pt x="66" y="137"/>
                  <a:pt x="66" y="137"/>
                </a:cubicBezTo>
                <a:cubicBezTo>
                  <a:pt x="52" y="137"/>
                  <a:pt x="52" y="137"/>
                  <a:pt x="52" y="137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48" y="119"/>
                  <a:pt x="45" y="114"/>
                  <a:pt x="45" y="109"/>
                </a:cubicBezTo>
                <a:cubicBezTo>
                  <a:pt x="45" y="101"/>
                  <a:pt x="52" y="95"/>
                  <a:pt x="59" y="95"/>
                </a:cubicBezTo>
                <a:cubicBezTo>
                  <a:pt x="67" y="95"/>
                  <a:pt x="74" y="101"/>
                  <a:pt x="74" y="109"/>
                </a:cubicBezTo>
                <a:cubicBezTo>
                  <a:pt x="74" y="115"/>
                  <a:pt x="71" y="119"/>
                  <a:pt x="66" y="1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hteck 157"/>
          <p:cNvSpPr/>
          <p:nvPr/>
        </p:nvSpPr>
        <p:spPr>
          <a:xfrm>
            <a:off x="8207656" y="1575255"/>
            <a:ext cx="12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latin typeface="Ubuntu" panose="020B0504030602030204" pitchFamily="34" charset="0"/>
              </a:rPr>
              <a:t>Konsortium</a:t>
            </a:r>
            <a:endParaRPr lang="de-DE">
              <a:latin typeface="Ubuntu" panose="020B0504030602030204" pitchFamily="34" charset="0"/>
            </a:endParaRPr>
          </a:p>
        </p:txBody>
      </p:sp>
      <p:grpSp>
        <p:nvGrpSpPr>
          <p:cNvPr id="159" name="Group 11"/>
          <p:cNvGrpSpPr>
            <a:grpSpLocks noChangeAspect="1"/>
          </p:cNvGrpSpPr>
          <p:nvPr/>
        </p:nvGrpSpPr>
        <p:grpSpPr bwMode="auto">
          <a:xfrm>
            <a:off x="8739592" y="2470858"/>
            <a:ext cx="279141" cy="416798"/>
            <a:chOff x="2788" y="1226"/>
            <a:chExt cx="326" cy="430"/>
          </a:xfrm>
          <a:solidFill>
            <a:schemeClr val="accent6"/>
          </a:solidFill>
        </p:grpSpPr>
        <p:sp>
          <p:nvSpPr>
            <p:cNvPr id="160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11"/>
          <p:cNvGrpSpPr>
            <a:grpSpLocks noChangeAspect="1"/>
          </p:cNvGrpSpPr>
          <p:nvPr/>
        </p:nvGrpSpPr>
        <p:grpSpPr bwMode="auto">
          <a:xfrm>
            <a:off x="8937408" y="2388468"/>
            <a:ext cx="279141" cy="416798"/>
            <a:chOff x="2788" y="1226"/>
            <a:chExt cx="326" cy="430"/>
          </a:xfrm>
          <a:solidFill>
            <a:srgbClr val="47660C"/>
          </a:solidFill>
        </p:grpSpPr>
        <p:sp>
          <p:nvSpPr>
            <p:cNvPr id="163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5" name="Group 11"/>
          <p:cNvGrpSpPr>
            <a:grpSpLocks noChangeAspect="1"/>
          </p:cNvGrpSpPr>
          <p:nvPr/>
        </p:nvGrpSpPr>
        <p:grpSpPr bwMode="auto">
          <a:xfrm>
            <a:off x="8541776" y="2398363"/>
            <a:ext cx="279141" cy="416798"/>
            <a:chOff x="2788" y="1226"/>
            <a:chExt cx="326" cy="430"/>
          </a:xfrm>
          <a:solidFill>
            <a:srgbClr val="78AA00"/>
          </a:solidFill>
        </p:grpSpPr>
        <p:sp>
          <p:nvSpPr>
            <p:cNvPr id="166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8" name="Freeform 144"/>
          <p:cNvSpPr>
            <a:spLocks noEditPoints="1"/>
          </p:cNvSpPr>
          <p:nvPr/>
        </p:nvSpPr>
        <p:spPr bwMode="auto">
          <a:xfrm>
            <a:off x="8294649" y="2232415"/>
            <a:ext cx="252000" cy="288000"/>
          </a:xfrm>
          <a:custGeom>
            <a:avLst/>
            <a:gdLst>
              <a:gd name="T0" fmla="*/ 128 w 138"/>
              <a:gd name="T1" fmla="*/ 71 h 174"/>
              <a:gd name="T2" fmla="*/ 123 w 138"/>
              <a:gd name="T3" fmla="*/ 71 h 174"/>
              <a:gd name="T4" fmla="*/ 123 w 138"/>
              <a:gd name="T5" fmla="*/ 44 h 174"/>
              <a:gd name="T6" fmla="*/ 68 w 138"/>
              <a:gd name="T7" fmla="*/ 0 h 174"/>
              <a:gd name="T8" fmla="*/ 18 w 138"/>
              <a:gd name="T9" fmla="*/ 33 h 174"/>
              <a:gd name="T10" fmla="*/ 15 w 138"/>
              <a:gd name="T11" fmla="*/ 50 h 174"/>
              <a:gd name="T12" fmla="*/ 15 w 138"/>
              <a:gd name="T13" fmla="*/ 71 h 174"/>
              <a:gd name="T14" fmla="*/ 10 w 138"/>
              <a:gd name="T15" fmla="*/ 71 h 174"/>
              <a:gd name="T16" fmla="*/ 0 w 138"/>
              <a:gd name="T17" fmla="*/ 81 h 174"/>
              <a:gd name="T18" fmla="*/ 0 w 138"/>
              <a:gd name="T19" fmla="*/ 164 h 174"/>
              <a:gd name="T20" fmla="*/ 10 w 138"/>
              <a:gd name="T21" fmla="*/ 174 h 174"/>
              <a:gd name="T22" fmla="*/ 128 w 138"/>
              <a:gd name="T23" fmla="*/ 174 h 174"/>
              <a:gd name="T24" fmla="*/ 138 w 138"/>
              <a:gd name="T25" fmla="*/ 164 h 174"/>
              <a:gd name="T26" fmla="*/ 138 w 138"/>
              <a:gd name="T27" fmla="*/ 81 h 174"/>
              <a:gd name="T28" fmla="*/ 128 w 138"/>
              <a:gd name="T29" fmla="*/ 71 h 174"/>
              <a:gd name="T30" fmla="*/ 81 w 138"/>
              <a:gd name="T31" fmla="*/ 123 h 174"/>
              <a:gd name="T32" fmla="*/ 81 w 138"/>
              <a:gd name="T33" fmla="*/ 152 h 174"/>
              <a:gd name="T34" fmla="*/ 78 w 138"/>
              <a:gd name="T35" fmla="*/ 155 h 174"/>
              <a:gd name="T36" fmla="*/ 60 w 138"/>
              <a:gd name="T37" fmla="*/ 155 h 174"/>
              <a:gd name="T38" fmla="*/ 57 w 138"/>
              <a:gd name="T39" fmla="*/ 152 h 174"/>
              <a:gd name="T40" fmla="*/ 57 w 138"/>
              <a:gd name="T41" fmla="*/ 123 h 174"/>
              <a:gd name="T42" fmla="*/ 53 w 138"/>
              <a:gd name="T43" fmla="*/ 113 h 174"/>
              <a:gd name="T44" fmla="*/ 69 w 138"/>
              <a:gd name="T45" fmla="*/ 97 h 174"/>
              <a:gd name="T46" fmla="*/ 85 w 138"/>
              <a:gd name="T47" fmla="*/ 113 h 174"/>
              <a:gd name="T48" fmla="*/ 81 w 138"/>
              <a:gd name="T49" fmla="*/ 123 h 174"/>
              <a:gd name="T50" fmla="*/ 102 w 138"/>
              <a:gd name="T51" fmla="*/ 71 h 174"/>
              <a:gd name="T52" fmla="*/ 38 w 138"/>
              <a:gd name="T53" fmla="*/ 71 h 174"/>
              <a:gd name="T54" fmla="*/ 38 w 138"/>
              <a:gd name="T55" fmla="*/ 49 h 174"/>
              <a:gd name="T56" fmla="*/ 44 w 138"/>
              <a:gd name="T57" fmla="*/ 31 h 174"/>
              <a:gd name="T58" fmla="*/ 68 w 138"/>
              <a:gd name="T59" fmla="*/ 21 h 174"/>
              <a:gd name="T60" fmla="*/ 94 w 138"/>
              <a:gd name="T61" fmla="*/ 31 h 174"/>
              <a:gd name="T62" fmla="*/ 102 w 138"/>
              <a:gd name="T63" fmla="*/ 52 h 174"/>
              <a:gd name="T64" fmla="*/ 102 w 138"/>
              <a:gd name="T65" fmla="*/ 7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8" h="174">
                <a:moveTo>
                  <a:pt x="128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44"/>
                  <a:pt x="123" y="44"/>
                  <a:pt x="123" y="44"/>
                </a:cubicBezTo>
                <a:cubicBezTo>
                  <a:pt x="123" y="30"/>
                  <a:pt x="108" y="0"/>
                  <a:pt x="68" y="0"/>
                </a:cubicBezTo>
                <a:cubicBezTo>
                  <a:pt x="40" y="0"/>
                  <a:pt x="24" y="21"/>
                  <a:pt x="18" y="33"/>
                </a:cubicBezTo>
                <a:cubicBezTo>
                  <a:pt x="16" y="39"/>
                  <a:pt x="15" y="44"/>
                  <a:pt x="15" y="50"/>
                </a:cubicBezTo>
                <a:cubicBezTo>
                  <a:pt x="15" y="71"/>
                  <a:pt x="15" y="71"/>
                  <a:pt x="15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4" y="71"/>
                  <a:pt x="0" y="75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70"/>
                  <a:pt x="4" y="174"/>
                  <a:pt x="10" y="174"/>
                </a:cubicBezTo>
                <a:cubicBezTo>
                  <a:pt x="128" y="174"/>
                  <a:pt x="128" y="174"/>
                  <a:pt x="128" y="174"/>
                </a:cubicBezTo>
                <a:cubicBezTo>
                  <a:pt x="134" y="174"/>
                  <a:pt x="138" y="170"/>
                  <a:pt x="138" y="164"/>
                </a:cubicBezTo>
                <a:cubicBezTo>
                  <a:pt x="138" y="81"/>
                  <a:pt x="138" y="81"/>
                  <a:pt x="138" y="81"/>
                </a:cubicBezTo>
                <a:cubicBezTo>
                  <a:pt x="138" y="75"/>
                  <a:pt x="134" y="71"/>
                  <a:pt x="128" y="71"/>
                </a:cubicBezTo>
                <a:close/>
                <a:moveTo>
                  <a:pt x="81" y="123"/>
                </a:moveTo>
                <a:cubicBezTo>
                  <a:pt x="81" y="152"/>
                  <a:pt x="81" y="152"/>
                  <a:pt x="81" y="152"/>
                </a:cubicBezTo>
                <a:cubicBezTo>
                  <a:pt x="81" y="154"/>
                  <a:pt x="80" y="155"/>
                  <a:pt x="78" y="155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58" y="155"/>
                  <a:pt x="57" y="154"/>
                  <a:pt x="57" y="152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55" y="121"/>
                  <a:pt x="53" y="117"/>
                  <a:pt x="53" y="113"/>
                </a:cubicBezTo>
                <a:cubicBezTo>
                  <a:pt x="53" y="104"/>
                  <a:pt x="60" y="97"/>
                  <a:pt x="69" y="97"/>
                </a:cubicBezTo>
                <a:cubicBezTo>
                  <a:pt x="78" y="97"/>
                  <a:pt x="85" y="104"/>
                  <a:pt x="85" y="113"/>
                </a:cubicBezTo>
                <a:cubicBezTo>
                  <a:pt x="85" y="117"/>
                  <a:pt x="83" y="121"/>
                  <a:pt x="81" y="123"/>
                </a:cubicBezTo>
                <a:close/>
                <a:moveTo>
                  <a:pt x="102" y="71"/>
                </a:moveTo>
                <a:cubicBezTo>
                  <a:pt x="38" y="71"/>
                  <a:pt x="38" y="71"/>
                  <a:pt x="38" y="71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3"/>
                  <a:pt x="40" y="36"/>
                  <a:pt x="44" y="31"/>
                </a:cubicBezTo>
                <a:cubicBezTo>
                  <a:pt x="50" y="25"/>
                  <a:pt x="59" y="21"/>
                  <a:pt x="68" y="21"/>
                </a:cubicBezTo>
                <a:cubicBezTo>
                  <a:pt x="77" y="21"/>
                  <a:pt x="87" y="25"/>
                  <a:pt x="94" y="31"/>
                </a:cubicBezTo>
                <a:cubicBezTo>
                  <a:pt x="99" y="37"/>
                  <a:pt x="102" y="44"/>
                  <a:pt x="102" y="52"/>
                </a:cubicBezTo>
                <a:lnTo>
                  <a:pt x="102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9" name="Group 11"/>
          <p:cNvGrpSpPr>
            <a:grpSpLocks noChangeAspect="1"/>
          </p:cNvGrpSpPr>
          <p:nvPr/>
        </p:nvGrpSpPr>
        <p:grpSpPr bwMode="auto">
          <a:xfrm>
            <a:off x="8891992" y="2623258"/>
            <a:ext cx="279141" cy="416798"/>
            <a:chOff x="2788" y="1226"/>
            <a:chExt cx="326" cy="430"/>
          </a:xfrm>
          <a:solidFill>
            <a:srgbClr val="93C21E"/>
          </a:solidFill>
        </p:grpSpPr>
        <p:sp>
          <p:nvSpPr>
            <p:cNvPr id="170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2" name="Group 11"/>
          <p:cNvGrpSpPr>
            <a:grpSpLocks noChangeAspect="1"/>
          </p:cNvGrpSpPr>
          <p:nvPr/>
        </p:nvGrpSpPr>
        <p:grpSpPr bwMode="auto">
          <a:xfrm>
            <a:off x="8612846" y="3347359"/>
            <a:ext cx="289629" cy="416798"/>
            <a:chOff x="2788" y="1226"/>
            <a:chExt cx="326" cy="430"/>
          </a:xfrm>
          <a:solidFill>
            <a:srgbClr val="78AA00"/>
          </a:solidFill>
        </p:grpSpPr>
        <p:sp>
          <p:nvSpPr>
            <p:cNvPr id="173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5" name="Group 11"/>
          <p:cNvGrpSpPr>
            <a:grpSpLocks noChangeAspect="1"/>
          </p:cNvGrpSpPr>
          <p:nvPr/>
        </p:nvGrpSpPr>
        <p:grpSpPr bwMode="auto">
          <a:xfrm>
            <a:off x="8937404" y="3347359"/>
            <a:ext cx="289629" cy="416798"/>
            <a:chOff x="2788" y="1226"/>
            <a:chExt cx="326" cy="430"/>
          </a:xfrm>
          <a:solidFill>
            <a:srgbClr val="78AA00"/>
          </a:solidFill>
        </p:grpSpPr>
        <p:sp>
          <p:nvSpPr>
            <p:cNvPr id="176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8" name="Freeform 144"/>
          <p:cNvSpPr>
            <a:spLocks noEditPoints="1"/>
          </p:cNvSpPr>
          <p:nvPr/>
        </p:nvSpPr>
        <p:spPr bwMode="auto">
          <a:xfrm>
            <a:off x="8313422" y="3168329"/>
            <a:ext cx="252000" cy="288000"/>
          </a:xfrm>
          <a:custGeom>
            <a:avLst/>
            <a:gdLst>
              <a:gd name="T0" fmla="*/ 128 w 138"/>
              <a:gd name="T1" fmla="*/ 71 h 174"/>
              <a:gd name="T2" fmla="*/ 123 w 138"/>
              <a:gd name="T3" fmla="*/ 71 h 174"/>
              <a:gd name="T4" fmla="*/ 123 w 138"/>
              <a:gd name="T5" fmla="*/ 44 h 174"/>
              <a:gd name="T6" fmla="*/ 68 w 138"/>
              <a:gd name="T7" fmla="*/ 0 h 174"/>
              <a:gd name="T8" fmla="*/ 18 w 138"/>
              <a:gd name="T9" fmla="*/ 33 h 174"/>
              <a:gd name="T10" fmla="*/ 15 w 138"/>
              <a:gd name="T11" fmla="*/ 50 h 174"/>
              <a:gd name="T12" fmla="*/ 15 w 138"/>
              <a:gd name="T13" fmla="*/ 71 h 174"/>
              <a:gd name="T14" fmla="*/ 10 w 138"/>
              <a:gd name="T15" fmla="*/ 71 h 174"/>
              <a:gd name="T16" fmla="*/ 0 w 138"/>
              <a:gd name="T17" fmla="*/ 81 h 174"/>
              <a:gd name="T18" fmla="*/ 0 w 138"/>
              <a:gd name="T19" fmla="*/ 164 h 174"/>
              <a:gd name="T20" fmla="*/ 10 w 138"/>
              <a:gd name="T21" fmla="*/ 174 h 174"/>
              <a:gd name="T22" fmla="*/ 128 w 138"/>
              <a:gd name="T23" fmla="*/ 174 h 174"/>
              <a:gd name="T24" fmla="*/ 138 w 138"/>
              <a:gd name="T25" fmla="*/ 164 h 174"/>
              <a:gd name="T26" fmla="*/ 138 w 138"/>
              <a:gd name="T27" fmla="*/ 81 h 174"/>
              <a:gd name="T28" fmla="*/ 128 w 138"/>
              <a:gd name="T29" fmla="*/ 71 h 174"/>
              <a:gd name="T30" fmla="*/ 81 w 138"/>
              <a:gd name="T31" fmla="*/ 123 h 174"/>
              <a:gd name="T32" fmla="*/ 81 w 138"/>
              <a:gd name="T33" fmla="*/ 152 h 174"/>
              <a:gd name="T34" fmla="*/ 78 w 138"/>
              <a:gd name="T35" fmla="*/ 155 h 174"/>
              <a:gd name="T36" fmla="*/ 60 w 138"/>
              <a:gd name="T37" fmla="*/ 155 h 174"/>
              <a:gd name="T38" fmla="*/ 57 w 138"/>
              <a:gd name="T39" fmla="*/ 152 h 174"/>
              <a:gd name="T40" fmla="*/ 57 w 138"/>
              <a:gd name="T41" fmla="*/ 123 h 174"/>
              <a:gd name="T42" fmla="*/ 53 w 138"/>
              <a:gd name="T43" fmla="*/ 113 h 174"/>
              <a:gd name="T44" fmla="*/ 69 w 138"/>
              <a:gd name="T45" fmla="*/ 97 h 174"/>
              <a:gd name="T46" fmla="*/ 85 w 138"/>
              <a:gd name="T47" fmla="*/ 113 h 174"/>
              <a:gd name="T48" fmla="*/ 81 w 138"/>
              <a:gd name="T49" fmla="*/ 123 h 174"/>
              <a:gd name="T50" fmla="*/ 102 w 138"/>
              <a:gd name="T51" fmla="*/ 71 h 174"/>
              <a:gd name="T52" fmla="*/ 38 w 138"/>
              <a:gd name="T53" fmla="*/ 71 h 174"/>
              <a:gd name="T54" fmla="*/ 38 w 138"/>
              <a:gd name="T55" fmla="*/ 49 h 174"/>
              <a:gd name="T56" fmla="*/ 44 w 138"/>
              <a:gd name="T57" fmla="*/ 31 h 174"/>
              <a:gd name="T58" fmla="*/ 68 w 138"/>
              <a:gd name="T59" fmla="*/ 21 h 174"/>
              <a:gd name="T60" fmla="*/ 94 w 138"/>
              <a:gd name="T61" fmla="*/ 31 h 174"/>
              <a:gd name="T62" fmla="*/ 102 w 138"/>
              <a:gd name="T63" fmla="*/ 52 h 174"/>
              <a:gd name="T64" fmla="*/ 102 w 138"/>
              <a:gd name="T65" fmla="*/ 7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8" h="174">
                <a:moveTo>
                  <a:pt x="128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44"/>
                  <a:pt x="123" y="44"/>
                  <a:pt x="123" y="44"/>
                </a:cubicBezTo>
                <a:cubicBezTo>
                  <a:pt x="123" y="30"/>
                  <a:pt x="108" y="0"/>
                  <a:pt x="68" y="0"/>
                </a:cubicBezTo>
                <a:cubicBezTo>
                  <a:pt x="40" y="0"/>
                  <a:pt x="24" y="21"/>
                  <a:pt x="18" y="33"/>
                </a:cubicBezTo>
                <a:cubicBezTo>
                  <a:pt x="16" y="39"/>
                  <a:pt x="15" y="44"/>
                  <a:pt x="15" y="50"/>
                </a:cubicBezTo>
                <a:cubicBezTo>
                  <a:pt x="15" y="71"/>
                  <a:pt x="15" y="71"/>
                  <a:pt x="15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4" y="71"/>
                  <a:pt x="0" y="75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70"/>
                  <a:pt x="4" y="174"/>
                  <a:pt x="10" y="174"/>
                </a:cubicBezTo>
                <a:cubicBezTo>
                  <a:pt x="128" y="174"/>
                  <a:pt x="128" y="174"/>
                  <a:pt x="128" y="174"/>
                </a:cubicBezTo>
                <a:cubicBezTo>
                  <a:pt x="134" y="174"/>
                  <a:pt x="138" y="170"/>
                  <a:pt x="138" y="164"/>
                </a:cubicBezTo>
                <a:cubicBezTo>
                  <a:pt x="138" y="81"/>
                  <a:pt x="138" y="81"/>
                  <a:pt x="138" y="81"/>
                </a:cubicBezTo>
                <a:cubicBezTo>
                  <a:pt x="138" y="75"/>
                  <a:pt x="134" y="71"/>
                  <a:pt x="128" y="71"/>
                </a:cubicBezTo>
                <a:close/>
                <a:moveTo>
                  <a:pt x="81" y="123"/>
                </a:moveTo>
                <a:cubicBezTo>
                  <a:pt x="81" y="152"/>
                  <a:pt x="81" y="152"/>
                  <a:pt x="81" y="152"/>
                </a:cubicBezTo>
                <a:cubicBezTo>
                  <a:pt x="81" y="154"/>
                  <a:pt x="80" y="155"/>
                  <a:pt x="78" y="155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58" y="155"/>
                  <a:pt x="57" y="154"/>
                  <a:pt x="57" y="152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55" y="121"/>
                  <a:pt x="53" y="117"/>
                  <a:pt x="53" y="113"/>
                </a:cubicBezTo>
                <a:cubicBezTo>
                  <a:pt x="53" y="104"/>
                  <a:pt x="60" y="97"/>
                  <a:pt x="69" y="97"/>
                </a:cubicBezTo>
                <a:cubicBezTo>
                  <a:pt x="78" y="97"/>
                  <a:pt x="85" y="104"/>
                  <a:pt x="85" y="113"/>
                </a:cubicBezTo>
                <a:cubicBezTo>
                  <a:pt x="85" y="117"/>
                  <a:pt x="83" y="121"/>
                  <a:pt x="81" y="123"/>
                </a:cubicBezTo>
                <a:close/>
                <a:moveTo>
                  <a:pt x="102" y="71"/>
                </a:moveTo>
                <a:cubicBezTo>
                  <a:pt x="38" y="71"/>
                  <a:pt x="38" y="71"/>
                  <a:pt x="38" y="71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3"/>
                  <a:pt x="40" y="36"/>
                  <a:pt x="44" y="31"/>
                </a:cubicBezTo>
                <a:cubicBezTo>
                  <a:pt x="50" y="25"/>
                  <a:pt x="59" y="21"/>
                  <a:pt x="68" y="21"/>
                </a:cubicBezTo>
                <a:cubicBezTo>
                  <a:pt x="77" y="21"/>
                  <a:pt x="87" y="25"/>
                  <a:pt x="94" y="31"/>
                </a:cubicBezTo>
                <a:cubicBezTo>
                  <a:pt x="99" y="37"/>
                  <a:pt x="102" y="44"/>
                  <a:pt x="102" y="52"/>
                </a:cubicBezTo>
                <a:lnTo>
                  <a:pt x="102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9" name="Group 11"/>
          <p:cNvGrpSpPr>
            <a:grpSpLocks noChangeAspect="1"/>
          </p:cNvGrpSpPr>
          <p:nvPr/>
        </p:nvGrpSpPr>
        <p:grpSpPr bwMode="auto">
          <a:xfrm>
            <a:off x="8765246" y="3499759"/>
            <a:ext cx="289629" cy="416798"/>
            <a:chOff x="2788" y="1226"/>
            <a:chExt cx="326" cy="430"/>
          </a:xfrm>
          <a:solidFill>
            <a:srgbClr val="3B570B"/>
          </a:solidFill>
        </p:grpSpPr>
        <p:sp>
          <p:nvSpPr>
            <p:cNvPr id="180" name="Oval 13"/>
            <p:cNvSpPr>
              <a:spLocks noChangeArrowheads="1"/>
            </p:cNvSpPr>
            <p:nvPr/>
          </p:nvSpPr>
          <p:spPr bwMode="auto">
            <a:xfrm>
              <a:off x="2871" y="1226"/>
              <a:ext cx="165" cy="1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4"/>
            <p:cNvSpPr>
              <a:spLocks/>
            </p:cNvSpPr>
            <p:nvPr/>
          </p:nvSpPr>
          <p:spPr bwMode="auto">
            <a:xfrm>
              <a:off x="2788" y="1396"/>
              <a:ext cx="326" cy="260"/>
            </a:xfrm>
            <a:custGeom>
              <a:avLst/>
              <a:gdLst>
                <a:gd name="T0" fmla="*/ 138 w 138"/>
                <a:gd name="T1" fmla="*/ 7 h 110"/>
                <a:gd name="T2" fmla="*/ 131 w 138"/>
                <a:gd name="T3" fmla="*/ 0 h 110"/>
                <a:gd name="T4" fmla="*/ 7 w 138"/>
                <a:gd name="T5" fmla="*/ 0 h 110"/>
                <a:gd name="T6" fmla="*/ 0 w 138"/>
                <a:gd name="T7" fmla="*/ 6 h 110"/>
                <a:gd name="T8" fmla="*/ 0 w 138"/>
                <a:gd name="T9" fmla="*/ 90 h 110"/>
                <a:gd name="T10" fmla="*/ 8 w 138"/>
                <a:gd name="T11" fmla="*/ 98 h 110"/>
                <a:gd name="T12" fmla="*/ 13 w 138"/>
                <a:gd name="T13" fmla="*/ 98 h 110"/>
                <a:gd name="T14" fmla="*/ 20 w 138"/>
                <a:gd name="T15" fmla="*/ 90 h 110"/>
                <a:gd name="T16" fmla="*/ 20 w 138"/>
                <a:gd name="T17" fmla="*/ 34 h 110"/>
                <a:gd name="T18" fmla="*/ 27 w 138"/>
                <a:gd name="T19" fmla="*/ 34 h 110"/>
                <a:gd name="T20" fmla="*/ 27 w 138"/>
                <a:gd name="T21" fmla="*/ 88 h 110"/>
                <a:gd name="T22" fmla="*/ 49 w 138"/>
                <a:gd name="T23" fmla="*/ 110 h 110"/>
                <a:gd name="T24" fmla="*/ 89 w 138"/>
                <a:gd name="T25" fmla="*/ 110 h 110"/>
                <a:gd name="T26" fmla="*/ 111 w 138"/>
                <a:gd name="T27" fmla="*/ 88 h 110"/>
                <a:gd name="T28" fmla="*/ 111 w 138"/>
                <a:gd name="T29" fmla="*/ 88 h 110"/>
                <a:gd name="T30" fmla="*/ 111 w 138"/>
                <a:gd name="T31" fmla="*/ 34 h 110"/>
                <a:gd name="T32" fmla="*/ 118 w 138"/>
                <a:gd name="T33" fmla="*/ 34 h 110"/>
                <a:gd name="T34" fmla="*/ 118 w 138"/>
                <a:gd name="T35" fmla="*/ 90 h 110"/>
                <a:gd name="T36" fmla="*/ 125 w 138"/>
                <a:gd name="T37" fmla="*/ 98 h 110"/>
                <a:gd name="T38" fmla="*/ 126 w 138"/>
                <a:gd name="T39" fmla="*/ 98 h 110"/>
                <a:gd name="T40" fmla="*/ 131 w 138"/>
                <a:gd name="T41" fmla="*/ 98 h 110"/>
                <a:gd name="T42" fmla="*/ 138 w 138"/>
                <a:gd name="T43" fmla="*/ 90 h 110"/>
                <a:gd name="T44" fmla="*/ 138 w 138"/>
                <a:gd name="T45" fmla="*/ 90 h 110"/>
                <a:gd name="T46" fmla="*/ 138 w 138"/>
                <a:gd name="T47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10">
                  <a:moveTo>
                    <a:pt x="138" y="7"/>
                  </a:moveTo>
                  <a:cubicBezTo>
                    <a:pt x="138" y="3"/>
                    <a:pt x="135" y="0"/>
                    <a:pt x="13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5"/>
                    <a:pt x="3" y="98"/>
                    <a:pt x="8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7" y="98"/>
                    <a:pt x="20" y="95"/>
                    <a:pt x="20" y="9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100"/>
                    <a:pt x="37" y="110"/>
                    <a:pt x="4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101" y="110"/>
                    <a:pt x="111" y="101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18" y="94"/>
                    <a:pt x="121" y="98"/>
                    <a:pt x="125" y="98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5" y="98"/>
                    <a:pt x="138" y="95"/>
                    <a:pt x="138" y="90"/>
                  </a:cubicBezTo>
                  <a:cubicBezTo>
                    <a:pt x="138" y="90"/>
                    <a:pt x="138" y="90"/>
                    <a:pt x="138" y="90"/>
                  </a:cubicBezTo>
                  <a:lnTo>
                    <a:pt x="1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2" name="Textfeld 181"/>
          <p:cNvSpPr txBox="1"/>
          <p:nvPr/>
        </p:nvSpPr>
        <p:spPr>
          <a:xfrm>
            <a:off x="5511133" y="3934719"/>
            <a:ext cx="20875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Offener Austausch über fehlende Kompetenzen</a:t>
            </a:r>
          </a:p>
          <a:p>
            <a:pPr algn="ctr"/>
            <a:endParaRPr lang="de-DE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Vermittlung unterstützt durch DG-Leitung </a:t>
            </a:r>
          </a:p>
          <a:p>
            <a:pPr algn="ctr"/>
            <a:endParaRPr lang="de-DE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Ggf. neue Partneransprache durch Bündniskoordinator</a:t>
            </a:r>
          </a:p>
        </p:txBody>
      </p:sp>
      <p:sp>
        <p:nvSpPr>
          <p:cNvPr id="183" name="Textfeld 182"/>
          <p:cNvSpPr txBox="1"/>
          <p:nvPr/>
        </p:nvSpPr>
        <p:spPr>
          <a:xfrm>
            <a:off x="7835377" y="3949167"/>
            <a:ext cx="2087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Source Sans Pro" panose="020B0503030403020204" pitchFamily="34" charset="0"/>
                <a:ea typeface="Source Sans Pro" panose="020B0503030403020204" pitchFamily="34" charset="0"/>
              </a:rPr>
              <a:t>Maßgeschneiderte Konsortien mit hoher strategischer Verbindlichkeit</a:t>
            </a:r>
          </a:p>
        </p:txBody>
      </p:sp>
      <p:sp>
        <p:nvSpPr>
          <p:cNvPr id="4" name="Chevron 3"/>
          <p:cNvSpPr/>
          <p:nvPr/>
        </p:nvSpPr>
        <p:spPr>
          <a:xfrm>
            <a:off x="3108959" y="2724060"/>
            <a:ext cx="324000" cy="3240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4" name="Chevron 183"/>
          <p:cNvSpPr/>
          <p:nvPr/>
        </p:nvSpPr>
        <p:spPr>
          <a:xfrm>
            <a:off x="5101534" y="2724060"/>
            <a:ext cx="324000" cy="3240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5" name="Chevron 184"/>
          <p:cNvSpPr/>
          <p:nvPr/>
        </p:nvSpPr>
        <p:spPr>
          <a:xfrm>
            <a:off x="7630577" y="2724060"/>
            <a:ext cx="324000" cy="3240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3A7E9505-728E-4093-BC58-FE4C39961C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397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96DF157-8E2F-45B0-B08B-C47D3558AA52}"/>
              </a:ext>
            </a:extLst>
          </p:cNvPr>
          <p:cNvCxnSpPr/>
          <p:nvPr/>
        </p:nvCxnSpPr>
        <p:spPr>
          <a:xfrm>
            <a:off x="8170920" y="1886058"/>
            <a:ext cx="95634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AEE2ACB-A855-074A-932F-C81725B9FFCF}"/>
              </a:ext>
            </a:extLst>
          </p:cNvPr>
          <p:cNvGrpSpPr/>
          <p:nvPr/>
        </p:nvGrpSpPr>
        <p:grpSpPr>
          <a:xfrm>
            <a:off x="925921" y="1530992"/>
            <a:ext cx="9649690" cy="1047513"/>
            <a:chOff x="1532208" y="2591738"/>
            <a:chExt cx="9649690" cy="1047513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6563EEF-AD10-4748-B809-9B87FB39A363}"/>
                </a:ext>
              </a:extLst>
            </p:cNvPr>
            <p:cNvSpPr/>
            <p:nvPr/>
          </p:nvSpPr>
          <p:spPr>
            <a:xfrm>
              <a:off x="6465833" y="3299604"/>
              <a:ext cx="41400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Umsetzungsphase II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9EE9891-719C-43D6-9BFB-D122EA23B8E3}"/>
                </a:ext>
              </a:extLst>
            </p:cNvPr>
            <p:cNvSpPr/>
            <p:nvPr/>
          </p:nvSpPr>
          <p:spPr>
            <a:xfrm>
              <a:off x="2332870" y="3300697"/>
              <a:ext cx="41400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Umsetzungsphase I</a:t>
              </a:r>
            </a:p>
          </p:txBody>
        </p:sp>
        <p:sp>
          <p:nvSpPr>
            <p:cNvPr id="10" name="Pfeil nach rechts 8">
              <a:extLst>
                <a:ext uri="{FF2B5EF4-FFF2-40B4-BE49-F238E27FC236}">
                  <a16:creationId xmlns:a16="http://schemas.microsoft.com/office/drawing/2014/main" id="{996F792C-C5C2-4A88-9D18-51ADB7474064}"/>
                </a:ext>
              </a:extLst>
            </p:cNvPr>
            <p:cNvSpPr/>
            <p:nvPr/>
          </p:nvSpPr>
          <p:spPr>
            <a:xfrm>
              <a:off x="1532208" y="2793527"/>
              <a:ext cx="9649690" cy="683846"/>
            </a:xfrm>
            <a:prstGeom prst="rightArrow">
              <a:avLst>
                <a:gd name="adj1" fmla="val 50000"/>
                <a:gd name="adj2" fmla="val 8481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536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FC1A508-8C5A-4B49-AC1B-095FAE0E4D85}"/>
                </a:ext>
              </a:extLst>
            </p:cNvPr>
            <p:cNvSpPr txBox="1"/>
            <p:nvPr/>
          </p:nvSpPr>
          <p:spPr>
            <a:xfrm>
              <a:off x="2332864" y="2599207"/>
              <a:ext cx="11080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Q4 2021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58F0A6B-67C4-4D77-B4BF-270534E0037A}"/>
                </a:ext>
              </a:extLst>
            </p:cNvPr>
            <p:cNvSpPr txBox="1"/>
            <p:nvPr/>
          </p:nvSpPr>
          <p:spPr>
            <a:xfrm>
              <a:off x="8115907" y="2964926"/>
              <a:ext cx="118839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3 Jahre</a:t>
              </a:r>
              <a:endParaRPr kumimoji="0" lang="de-DE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3E58869B-2EED-453E-855A-B317CD08F437}"/>
                </a:ext>
              </a:extLst>
            </p:cNvPr>
            <p:cNvSpPr txBox="1"/>
            <p:nvPr/>
          </p:nvSpPr>
          <p:spPr>
            <a:xfrm>
              <a:off x="6471856" y="2591738"/>
              <a:ext cx="2022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2024</a:t>
              </a:r>
              <a:r>
                <a:rPr kumimoji="0" lang="de-DE" sz="16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 Evaluierung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82186E9-33C4-A148-AD28-4EC236253506}"/>
                </a:ext>
              </a:extLst>
            </p:cNvPr>
            <p:cNvSpPr txBox="1"/>
            <p:nvPr/>
          </p:nvSpPr>
          <p:spPr>
            <a:xfrm>
              <a:off x="3726220" y="2984686"/>
              <a:ext cx="118839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3 Jahre</a:t>
              </a:r>
              <a:endParaRPr kumimoji="0" lang="de-DE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4" name="Gerade Verbindung 3">
              <a:extLst>
                <a:ext uri="{FF2B5EF4-FFF2-40B4-BE49-F238E27FC236}">
                  <a16:creationId xmlns:a16="http://schemas.microsoft.com/office/drawing/2014/main" id="{8FE4A1BD-E3FB-C646-9A41-24BDF325A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2864" y="2650490"/>
              <a:ext cx="0" cy="98766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E7E9CEDE-BC17-7E44-8A23-B77C57C016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1856" y="2650490"/>
              <a:ext cx="1014" cy="98766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" name="Titel 12">
            <a:extLst>
              <a:ext uri="{FF2B5EF4-FFF2-40B4-BE49-F238E27FC236}">
                <a16:creationId xmlns:a16="http://schemas.microsoft.com/office/drawing/2014/main" id="{64C59F32-8BBE-694D-B6B6-E384C85D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>
                <a:ea typeface="Times New Roman" panose="02020603050405020304" pitchFamily="18" charset="0"/>
              </a:rPr>
              <a:t>Zeitschienen </a:t>
            </a:r>
            <a:r>
              <a:rPr lang="de-DE" sz="2800">
                <a:ea typeface="Times New Roman" panose="02020603050405020304" pitchFamily="18" charset="0"/>
              </a:rPr>
              <a:t>Rahmenprojekte, F&amp;E Projekte</a:t>
            </a:r>
            <a:endParaRPr lang="de-DE" sz="28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BDE2E5F-48B5-8241-B1A7-193DF8D4A347}"/>
              </a:ext>
            </a:extLst>
          </p:cNvPr>
          <p:cNvGrpSpPr/>
          <p:nvPr/>
        </p:nvGrpSpPr>
        <p:grpSpPr>
          <a:xfrm>
            <a:off x="834481" y="2836017"/>
            <a:ext cx="9741130" cy="3026928"/>
            <a:chOff x="834481" y="2916699"/>
            <a:chExt cx="9741130" cy="3026928"/>
          </a:xfrm>
        </p:grpSpPr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1737DEB8-02FB-694F-A043-AECEEFCBD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921" y="3546182"/>
              <a:ext cx="1" cy="237055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Gerade Verbindung 61">
              <a:extLst>
                <a:ext uri="{FF2B5EF4-FFF2-40B4-BE49-F238E27FC236}">
                  <a16:creationId xmlns:a16="http://schemas.microsoft.com/office/drawing/2014/main" id="{B0BE2463-E7DD-1143-8E40-9B1B426C2B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921" y="3468055"/>
              <a:ext cx="0" cy="244867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7" name="Pfeil nach rechts 8">
              <a:extLst>
                <a:ext uri="{FF2B5EF4-FFF2-40B4-BE49-F238E27FC236}">
                  <a16:creationId xmlns:a16="http://schemas.microsoft.com/office/drawing/2014/main" id="{59193626-A969-924C-8917-2C60821EF56A}"/>
                </a:ext>
              </a:extLst>
            </p:cNvPr>
            <p:cNvSpPr/>
            <p:nvPr/>
          </p:nvSpPr>
          <p:spPr>
            <a:xfrm>
              <a:off x="925921" y="3259443"/>
              <a:ext cx="9649690" cy="683846"/>
            </a:xfrm>
            <a:prstGeom prst="rightArrow">
              <a:avLst>
                <a:gd name="adj1" fmla="val 50000"/>
                <a:gd name="adj2" fmla="val 84816"/>
              </a:avLst>
            </a:prstGeom>
            <a:solidFill>
              <a:schemeClr val="accent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536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2D708443-4652-40C6-8FF7-D13DDA4DCB35}"/>
                </a:ext>
              </a:extLst>
            </p:cNvPr>
            <p:cNvSpPr txBox="1"/>
            <p:nvPr/>
          </p:nvSpPr>
          <p:spPr>
            <a:xfrm>
              <a:off x="5986303" y="5635850"/>
              <a:ext cx="4501585" cy="3077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06|07/2022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Start F&amp;E Projekte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027EFFE-C0E0-467E-BDF5-9146A73E478E}"/>
                </a:ext>
              </a:extLst>
            </p:cNvPr>
            <p:cNvSpPr txBox="1"/>
            <p:nvPr/>
          </p:nvSpPr>
          <p:spPr>
            <a:xfrm>
              <a:off x="2333488" y="3820030"/>
              <a:ext cx="3152912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12/2021   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Innovationsmanagement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41DB3D9B-D2D8-47EF-A8E6-00E93BA70BA2}"/>
                </a:ext>
              </a:extLst>
            </p:cNvPr>
            <p:cNvSpPr txBox="1"/>
            <p:nvPr/>
          </p:nvSpPr>
          <p:spPr>
            <a:xfrm>
              <a:off x="4207429" y="4181898"/>
              <a:ext cx="2730492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02/2022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Strategieforum 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6AD417B9-9FAC-4C22-BE0A-44886C996F2B}"/>
                </a:ext>
              </a:extLst>
            </p:cNvPr>
            <p:cNvSpPr txBox="1"/>
            <p:nvPr/>
          </p:nvSpPr>
          <p:spPr>
            <a:xfrm>
              <a:off x="4207428" y="4548233"/>
              <a:ext cx="2730491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02/2022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LCA &amp; Monitoring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12836261-9616-4515-8533-26C6C95C1970}"/>
                </a:ext>
              </a:extLst>
            </p:cNvPr>
            <p:cNvSpPr txBox="1"/>
            <p:nvPr/>
          </p:nvSpPr>
          <p:spPr>
            <a:xfrm>
              <a:off x="4207428" y="4910231"/>
              <a:ext cx="2730487" cy="3077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02/2022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Projektskizzen 1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0D3F999D-7862-47CC-8467-A240693F53B0}"/>
                </a:ext>
              </a:extLst>
            </p:cNvPr>
            <p:cNvSpPr txBox="1"/>
            <p:nvPr/>
          </p:nvSpPr>
          <p:spPr>
            <a:xfrm>
              <a:off x="4790012" y="5271085"/>
              <a:ext cx="2950959" cy="3077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04/2022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Bewertung &amp; Einreichung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BBB3A4EE-44DD-5D4E-8C84-4A9959318B8C}"/>
                </a:ext>
              </a:extLst>
            </p:cNvPr>
            <p:cNvSpPr/>
            <p:nvPr/>
          </p:nvSpPr>
          <p:spPr>
            <a:xfrm>
              <a:off x="834481" y="2916699"/>
              <a:ext cx="2468441" cy="427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Umsetzungsphase I</a:t>
              </a: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F37EF42-D161-784C-9A5D-AACBF001BABB}"/>
                </a:ext>
              </a:extLst>
            </p:cNvPr>
            <p:cNvSpPr/>
            <p:nvPr/>
          </p:nvSpPr>
          <p:spPr>
            <a:xfrm>
              <a:off x="6937921" y="3427902"/>
              <a:ext cx="3051553" cy="338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2023</a:t>
              </a: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EA7A3507-320A-A742-8C66-D84070E2434D}"/>
                </a:ext>
              </a:extLst>
            </p:cNvPr>
            <p:cNvSpPr/>
            <p:nvPr/>
          </p:nvSpPr>
          <p:spPr>
            <a:xfrm>
              <a:off x="925921" y="3427901"/>
              <a:ext cx="3006000" cy="3384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2021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E320DDA3-B859-2B47-A885-1FAE75F76BBC}"/>
                </a:ext>
              </a:extLst>
            </p:cNvPr>
            <p:cNvSpPr/>
            <p:nvPr/>
          </p:nvSpPr>
          <p:spPr>
            <a:xfrm>
              <a:off x="3931921" y="3427902"/>
              <a:ext cx="3006000" cy="3384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2022</a:t>
              </a: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8425D72D-9BBE-455F-8DA3-3FFCE7363B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0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4B9CA9F0-AC0E-7945-8272-A1FCE269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Organisation der Startphase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BB6D3E97-3701-8E40-8AB1-22D4F9487999}"/>
              </a:ext>
            </a:extLst>
          </p:cNvPr>
          <p:cNvGrpSpPr/>
          <p:nvPr/>
        </p:nvGrpSpPr>
        <p:grpSpPr>
          <a:xfrm>
            <a:off x="9687312" y="3555985"/>
            <a:ext cx="2085252" cy="1888264"/>
            <a:chOff x="8940110" y="2370405"/>
            <a:chExt cx="2085252" cy="1888264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798616F-A07C-A44C-9A80-F8819C6D1FAB}"/>
                </a:ext>
              </a:extLst>
            </p:cNvPr>
            <p:cNvGrpSpPr/>
            <p:nvPr/>
          </p:nvGrpSpPr>
          <p:grpSpPr>
            <a:xfrm>
              <a:off x="8940110" y="2370405"/>
              <a:ext cx="2085252" cy="1888264"/>
              <a:chOff x="1529269" y="1498534"/>
              <a:chExt cx="2247122" cy="2852117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64184B9-03CD-244E-907A-BAC19DE550F6}"/>
                  </a:ext>
                </a:extLst>
              </p:cNvPr>
              <p:cNvSpPr/>
              <p:nvPr/>
            </p:nvSpPr>
            <p:spPr>
              <a:xfrm>
                <a:off x="1529269" y="1498534"/>
                <a:ext cx="2247122" cy="282671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04504" algn="ctr" rotWithShape="0">
                  <a:schemeClr val="accent1">
                    <a:lumMod val="75000"/>
                    <a:alpha val="8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216000" rtlCol="0" anchor="t"/>
              <a:lstStyle/>
              <a:p>
                <a:pPr algn="ctr"/>
                <a:endParaRPr lang="de-DE" sz="1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  <a:p>
                <a:pPr algn="ctr"/>
                <a:r>
                  <a:rPr lang="de-DE" sz="2000">
                    <a:solidFill>
                      <a:schemeClr val="tx1"/>
                    </a:solidFill>
                    <a:latin typeface="Source Serif Pro" panose="02040603050405020204" pitchFamily="18" charset="0"/>
                    <a:ea typeface="Source Serif Pro" panose="02040603050405020204" pitchFamily="18" charset="0"/>
                  </a:rPr>
                  <a:t>Können ohne Beiratsvotum beantragt werden</a:t>
                </a:r>
              </a:p>
              <a:p>
                <a:endParaRPr lang="de-DE" sz="2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FD4E26DB-3280-C14A-91A0-FCCE7E87C826}"/>
                  </a:ext>
                </a:extLst>
              </p:cNvPr>
              <p:cNvSpPr/>
              <p:nvPr/>
            </p:nvSpPr>
            <p:spPr>
              <a:xfrm>
                <a:off x="1529269" y="4164356"/>
                <a:ext cx="2247122" cy="186295"/>
              </a:xfrm>
              <a:prstGeom prst="rect">
                <a:avLst/>
              </a:prstGeom>
              <a:solidFill>
                <a:srgbClr val="78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40FEB42-3B09-634C-9FC7-BA69CB1E939C}"/>
                </a:ext>
              </a:extLst>
            </p:cNvPr>
            <p:cNvSpPr/>
            <p:nvPr/>
          </p:nvSpPr>
          <p:spPr>
            <a:xfrm>
              <a:off x="9942899" y="2520689"/>
              <a:ext cx="94605" cy="94605"/>
            </a:xfrm>
            <a:prstGeom prst="ellipse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Pfeil nach rechts 8">
            <a:extLst>
              <a:ext uri="{FF2B5EF4-FFF2-40B4-BE49-F238E27FC236}">
                <a16:creationId xmlns:a16="http://schemas.microsoft.com/office/drawing/2014/main" id="{8965507B-4416-5D46-AAB4-15F56A04C502}"/>
              </a:ext>
            </a:extLst>
          </p:cNvPr>
          <p:cNvSpPr/>
          <p:nvPr/>
        </p:nvSpPr>
        <p:spPr>
          <a:xfrm rot="5400000">
            <a:off x="-892391" y="3828152"/>
            <a:ext cx="4026568" cy="637465"/>
          </a:xfrm>
          <a:prstGeom prst="rightArrow">
            <a:avLst>
              <a:gd name="adj1" fmla="val 50000"/>
              <a:gd name="adj2" fmla="val 84816"/>
            </a:avLst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15362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D7487A23-1560-B649-8C37-186C17D71E42}"/>
              </a:ext>
            </a:extLst>
          </p:cNvPr>
          <p:cNvSpPr txBox="1"/>
          <p:nvPr/>
        </p:nvSpPr>
        <p:spPr>
          <a:xfrm>
            <a:off x="838200" y="1459855"/>
            <a:ext cx="841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latin typeface="Ubuntu Medium" panose="020B0504030602030204" pitchFamily="34" charset="0"/>
                <a:ea typeface="Times New Roman" panose="02020603050405020304" pitchFamily="18" charset="0"/>
              </a:rPr>
              <a:t>Rahmenprojekte</a:t>
            </a:r>
            <a:r>
              <a:rPr lang="de-DE" sz="2400">
                <a:latin typeface="Ubuntu Medium" panose="020B0504030602030204" pitchFamily="34" charset="0"/>
                <a:ea typeface="Times New Roman" panose="02020603050405020304" pitchFamily="18" charset="0"/>
              </a:rPr>
              <a:t> (Organisatorisch/Strategischer Rahmen)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10E5FD7E-4B43-6D49-B41F-1AF31F3D2730}"/>
              </a:ext>
            </a:extLst>
          </p:cNvPr>
          <p:cNvSpPr txBox="1"/>
          <p:nvPr/>
        </p:nvSpPr>
        <p:spPr>
          <a:xfrm>
            <a:off x="2690530" y="2650242"/>
            <a:ext cx="74510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>
                <a:latin typeface="Source Sans Pro" panose="020B0503030403020204" pitchFamily="34" charset="0"/>
                <a:ea typeface="Source Sans Pro" panose="020B0503030403020204" pitchFamily="34" charset="0"/>
              </a:rPr>
              <a:t>12/2021</a:t>
            </a:r>
            <a:r>
              <a:rPr lang="de-DE" sz="2200">
                <a:latin typeface="Source Serif Pro" panose="02040603050405020204" pitchFamily="18" charset="0"/>
                <a:ea typeface="Source Serif Pro" panose="02040603050405020204" pitchFamily="18" charset="0"/>
              </a:rPr>
              <a:t>  Bewilligung Innovationsmanagement (BioZ-IM)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9CC0C21-EE30-5B47-B29D-51E2C17768F4}"/>
              </a:ext>
            </a:extLst>
          </p:cNvPr>
          <p:cNvSpPr txBox="1"/>
          <p:nvPr/>
        </p:nvSpPr>
        <p:spPr>
          <a:xfrm>
            <a:off x="2688385" y="4734719"/>
            <a:ext cx="55515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>
                <a:latin typeface="Source Sans Pro" panose="020B0503030403020204" pitchFamily="34" charset="0"/>
                <a:ea typeface="Source Sans Pro" panose="020B0503030403020204" pitchFamily="34" charset="0"/>
              </a:rPr>
              <a:t>02/2022  </a:t>
            </a:r>
            <a:r>
              <a:rPr lang="de-DE" sz="2200" b="1">
                <a:latin typeface="Source Serif Pro" panose="02040603050405020204" pitchFamily="18" charset="0"/>
                <a:ea typeface="Source Serif Pro" panose="02040603050405020204" pitchFamily="18" charset="0"/>
              </a:rPr>
              <a:t>Bewilligung</a:t>
            </a:r>
            <a:r>
              <a:rPr lang="de-DE" sz="2200">
                <a:latin typeface="Source Serif Pro" panose="02040603050405020204" pitchFamily="18" charset="0"/>
                <a:ea typeface="Source Serif Pro" panose="02040603050405020204" pitchFamily="18" charset="0"/>
              </a:rPr>
              <a:t> des Strategieprojekts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8184E0A-9EBE-A249-BB50-4A24D12212F8}"/>
              </a:ext>
            </a:extLst>
          </p:cNvPr>
          <p:cNvSpPr txBox="1"/>
          <p:nvPr/>
        </p:nvSpPr>
        <p:spPr>
          <a:xfrm>
            <a:off x="180371" y="2133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2021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306400A-9788-F949-89A9-7C926DE47F74}"/>
              </a:ext>
            </a:extLst>
          </p:cNvPr>
          <p:cNvSpPr txBox="1"/>
          <p:nvPr/>
        </p:nvSpPr>
        <p:spPr>
          <a:xfrm>
            <a:off x="169993" y="362082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2022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E06E2C57-9158-C145-91FE-0BB1C76A3BB4}"/>
              </a:ext>
            </a:extLst>
          </p:cNvPr>
          <p:cNvSpPr txBox="1"/>
          <p:nvPr/>
        </p:nvSpPr>
        <p:spPr>
          <a:xfrm>
            <a:off x="180371" y="51080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2023</a:t>
            </a:r>
          </a:p>
        </p:txBody>
      </p: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FAB79DF0-01F6-E54E-9687-8A577716B564}"/>
              </a:ext>
            </a:extLst>
          </p:cNvPr>
          <p:cNvCxnSpPr>
            <a:cxnSpLocks/>
          </p:cNvCxnSpPr>
          <p:nvPr/>
        </p:nvCxnSpPr>
        <p:spPr>
          <a:xfrm flipH="1">
            <a:off x="1909013" y="2856131"/>
            <a:ext cx="231450" cy="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A52A70F8-324F-B241-8DAF-E27B07B7E56D}"/>
              </a:ext>
            </a:extLst>
          </p:cNvPr>
          <p:cNvCxnSpPr/>
          <p:nvPr/>
        </p:nvCxnSpPr>
        <p:spPr>
          <a:xfrm flipH="1">
            <a:off x="1283368" y="2856131"/>
            <a:ext cx="625643" cy="44999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142151FF-BDD8-834B-93BF-85D398F8616E}"/>
              </a:ext>
            </a:extLst>
          </p:cNvPr>
          <p:cNvCxnSpPr>
            <a:cxnSpLocks/>
          </p:cNvCxnSpPr>
          <p:nvPr/>
        </p:nvCxnSpPr>
        <p:spPr>
          <a:xfrm flipH="1">
            <a:off x="1283369" y="3886750"/>
            <a:ext cx="857094" cy="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4CC9E905-CFF7-3041-B5E3-E2BC5ACFDC9A}"/>
              </a:ext>
            </a:extLst>
          </p:cNvPr>
          <p:cNvCxnSpPr>
            <a:cxnSpLocks/>
          </p:cNvCxnSpPr>
          <p:nvPr/>
        </p:nvCxnSpPr>
        <p:spPr>
          <a:xfrm flipH="1" flipV="1">
            <a:off x="1909011" y="4948148"/>
            <a:ext cx="231452" cy="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B6DC6528-E0FA-F944-B168-5F9889C9E0FB}"/>
              </a:ext>
            </a:extLst>
          </p:cNvPr>
          <p:cNvCxnSpPr>
            <a:cxnSpLocks/>
          </p:cNvCxnSpPr>
          <p:nvPr/>
        </p:nvCxnSpPr>
        <p:spPr>
          <a:xfrm flipH="1" flipV="1">
            <a:off x="1283368" y="3886751"/>
            <a:ext cx="625644" cy="106139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7" name="Grafik 76" descr="Uhr mit einfarbiger Füllung">
            <a:extLst>
              <a:ext uri="{FF2B5EF4-FFF2-40B4-BE49-F238E27FC236}">
                <a16:creationId xmlns:a16="http://schemas.microsoft.com/office/drawing/2014/main" id="{FDFE5F2A-9DF0-9B45-9E77-43459783B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2100" y="3736540"/>
            <a:ext cx="331200" cy="331200"/>
          </a:xfrm>
          <a:prstGeom prst="rect">
            <a:avLst/>
          </a:prstGeom>
        </p:spPr>
      </p:pic>
      <p:pic>
        <p:nvPicPr>
          <p:cNvPr id="79" name="Grafik 78" descr="Uhr mit einfarbiger Füllung">
            <a:extLst>
              <a:ext uri="{FF2B5EF4-FFF2-40B4-BE49-F238E27FC236}">
                <a16:creationId xmlns:a16="http://schemas.microsoft.com/office/drawing/2014/main" id="{C136F08F-9AD3-7B42-9B3A-622C4E1B5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8999" y="4782548"/>
            <a:ext cx="331200" cy="3312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F2F53B9-45C8-4A9D-B0AF-3FD95DC89749}"/>
              </a:ext>
            </a:extLst>
          </p:cNvPr>
          <p:cNvSpPr txBox="1"/>
          <p:nvPr/>
        </p:nvSpPr>
        <p:spPr>
          <a:xfrm>
            <a:off x="2674937" y="3671306"/>
            <a:ext cx="5670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>
                <a:latin typeface="Source Sans Pro" panose="020B0503030403020204" pitchFamily="34" charset="0"/>
                <a:ea typeface="Source Sans Pro" panose="020B0503030403020204" pitchFamily="34" charset="0"/>
              </a:rPr>
              <a:t>12/2021  </a:t>
            </a:r>
            <a:r>
              <a:rPr lang="de-DE" sz="2200" b="1">
                <a:latin typeface="Source Serif Pro" panose="02040603050405020204" pitchFamily="18" charset="0"/>
                <a:ea typeface="Source Serif Pro" panose="02040603050405020204" pitchFamily="18" charset="0"/>
              </a:rPr>
              <a:t>Beantragung</a:t>
            </a:r>
            <a:r>
              <a:rPr lang="de-DE" sz="2200">
                <a:latin typeface="Source Serif Pro" panose="02040603050405020204" pitchFamily="18" charset="0"/>
                <a:ea typeface="Source Serif Pro" panose="02040603050405020204" pitchFamily="18" charset="0"/>
              </a:rPr>
              <a:t> des Strategieprojekts</a:t>
            </a:r>
          </a:p>
        </p:txBody>
      </p:sp>
      <p:pic>
        <p:nvPicPr>
          <p:cNvPr id="25" name="Grafik 24" descr="Uhr mit einfarbiger Füllung">
            <a:extLst>
              <a:ext uri="{FF2B5EF4-FFF2-40B4-BE49-F238E27FC236}">
                <a16:creationId xmlns:a16="http://schemas.microsoft.com/office/drawing/2014/main" id="{C60BDD68-00CF-4EAA-8355-A9E83AC96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6699" y="2711724"/>
            <a:ext cx="331200" cy="30792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477ABB1-0092-40A9-916A-CE1DF8C939D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38491" y="22746"/>
            <a:ext cx="1677764" cy="1029877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6375" y="0"/>
            <a:ext cx="1519758" cy="9330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96205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Bio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A1E"/>
      </a:accent1>
      <a:accent2>
        <a:srgbClr val="14352C"/>
      </a:accent2>
      <a:accent3>
        <a:srgbClr val="3AA935"/>
      </a:accent3>
      <a:accent4>
        <a:srgbClr val="DCDC00"/>
      </a:accent4>
      <a:accent5>
        <a:srgbClr val="3AA934"/>
      </a:accent5>
      <a:accent6>
        <a:srgbClr val="066633"/>
      </a:accent6>
      <a:hlink>
        <a:srgbClr val="000000"/>
      </a:hlink>
      <a:folHlink>
        <a:srgbClr val="0000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47F8E4C1D35B048A5F3750F7A0E688F" ma:contentTypeVersion="8" ma:contentTypeDescription="Ein neues Dokument erstellen." ma:contentTypeScope="" ma:versionID="a0d5939cf58cdc7b2ddf2216cb3ddb9c">
  <xsd:schema xmlns:xsd="http://www.w3.org/2001/XMLSchema" xmlns:xs="http://www.w3.org/2001/XMLSchema" xmlns:p="http://schemas.microsoft.com/office/2006/metadata/properties" xmlns:ns2="85d47c13-4e60-48eb-9d4b-ad085f11843c" xmlns:ns3="aaf192ca-f25e-461c-9bc7-44172d9f5121" targetNamespace="http://schemas.microsoft.com/office/2006/metadata/properties" ma:root="true" ma:fieldsID="a2995d54200d0f903617d4ba661b9a24" ns2:_="" ns3:_="">
    <xsd:import namespace="85d47c13-4e60-48eb-9d4b-ad085f11843c"/>
    <xsd:import namespace="aaf192ca-f25e-461c-9bc7-44172d9f51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47c13-4e60-48eb-9d4b-ad085f118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192ca-f25e-461c-9bc7-44172d9f512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0B5419-3BFB-4D73-943F-2672D2AEBC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1E4BBF-9C0A-4DAF-8589-DFEDF82552D5}">
  <ds:schemaRefs>
    <ds:schemaRef ds:uri="85d47c13-4e60-48eb-9d4b-ad085f11843c"/>
    <ds:schemaRef ds:uri="aaf192ca-f25e-461c-9bc7-44172d9f51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3EAE31-3FE0-4844-8CFD-2DB95D93C14F}">
  <ds:schemaRefs>
    <ds:schemaRef ds:uri="http://purl.org/dc/elements/1.1/"/>
    <ds:schemaRef ds:uri="http://schemas.microsoft.com/office/2006/metadata/properties"/>
    <ds:schemaRef ds:uri="85d47c13-4e60-48eb-9d4b-ad085f11843c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af192ca-f25e-461c-9bc7-44172d9f512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1277</Words>
  <Application>Microsoft Office PowerPoint</Application>
  <PresentationFormat>Breitbild</PresentationFormat>
  <Paragraphs>293</Paragraphs>
  <Slides>29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Roboto</vt:lpstr>
      <vt:lpstr>Source Sans Pro</vt:lpstr>
      <vt:lpstr>Source Sans Pro SemiBold</vt:lpstr>
      <vt:lpstr>Source Serif Pro</vt:lpstr>
      <vt:lpstr>Symbol</vt:lpstr>
      <vt:lpstr>Times New Roman</vt:lpstr>
      <vt:lpstr>Ubuntu</vt:lpstr>
      <vt:lpstr>Ubuntu Medium</vt:lpstr>
      <vt:lpstr>Larissa</vt:lpstr>
      <vt:lpstr>Office</vt:lpstr>
      <vt:lpstr>PowerPoint-Präsentation</vt:lpstr>
      <vt:lpstr>Agenda</vt:lpstr>
      <vt:lpstr>PowerPoint-Präsentation</vt:lpstr>
      <vt:lpstr>PowerPoint-Präsentation</vt:lpstr>
      <vt:lpstr>Agenda</vt:lpstr>
      <vt:lpstr>Arbeits- und Abstimmungsrhytmus</vt:lpstr>
      <vt:lpstr>Projektkonsortien kommen durch die offene und iterative Vorgehensweise passgenau zusammen</vt:lpstr>
      <vt:lpstr>Zeitschienen Rahmenprojekte, F&amp;E Projekte</vt:lpstr>
      <vt:lpstr>Organisation der Startphase</vt:lpstr>
      <vt:lpstr>Agenda</vt:lpstr>
      <vt:lpstr>Dialoggruppen Umsetzungsphase</vt:lpstr>
      <vt:lpstr>Challenges als Impulse in den DG Gruppen</vt:lpstr>
      <vt:lpstr>Agenda</vt:lpstr>
      <vt:lpstr>Agenda</vt:lpstr>
      <vt:lpstr>Projektvorschläge &amp; Bewertung</vt:lpstr>
      <vt:lpstr>Projektvorschläge &amp; Bewertung</vt:lpstr>
      <vt:lpstr>Bewertungskriterien  (jeweils 0 – 5 Punkte)</vt:lpstr>
      <vt:lpstr>Bewertungskriterien  (jeweils 0 – 5 Punkte)</vt:lpstr>
      <vt:lpstr>PowerPoint-Präsentation</vt:lpstr>
      <vt:lpstr>Projektskizzen Lipide</vt:lpstr>
      <vt:lpstr>Projektskizzen Lipide  „Biomere“</vt:lpstr>
      <vt:lpstr>Projektskizzen Lipide</vt:lpstr>
      <vt:lpstr>Agenda</vt:lpstr>
      <vt:lpstr>Agenda</vt:lpstr>
      <vt:lpstr>Unterstützung für Marktrecherchen</vt:lpstr>
      <vt:lpstr>Unterstützung für Marktrecherchen</vt:lpstr>
      <vt:lpstr>Unterstützung für Marktrecherchen</vt:lpstr>
      <vt:lpstr>Agenda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Rasche, Christine</dc:creator>
  <cp:lastModifiedBy>ifn FTZ</cp:lastModifiedBy>
  <cp:revision>17</cp:revision>
  <dcterms:created xsi:type="dcterms:W3CDTF">2021-11-18T09:13:51Z</dcterms:created>
  <dcterms:modified xsi:type="dcterms:W3CDTF">2021-12-15T09:31:13Z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0x010100247F8E4C1D35B048A5F3750F7A0E688F</vt:lpwstr>
  </property>
</Properties>
</file>